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notesSlide+xml" PartName="/ppt/notesSlides/notesSlide14.xml"/>
  <Override ContentType="application/vnd.openxmlformats-officedocument.presentationml.notesSlide+xml" PartName="/ppt/notesSlides/notesSlide15.xml"/>
  <Override ContentType="application/vnd.openxmlformats-officedocument.presentationml.notesSlide+xml" PartName="/ppt/notesSlides/notesSlide16.xml"/>
  <Override ContentType="application/vnd.openxmlformats-officedocument.presentationml.notesSlide+xml" PartName="/ppt/notesSlides/notesSlide17.xml"/>
  <Override ContentType="application/vnd.openxmlformats-officedocument.presentationml.notesSlide+xml" PartName="/ppt/notesSlides/notesSlide1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5"/>
  </p:notesMasterIdLst>
  <p:sldIdLst>
    <p:sldId id="256" r:id="rId17"/>
    <p:sldId id="257" r:id="rId18"/>
    <p:sldId id="258" r:id="rId19"/>
    <p:sldId id="259" r:id="rId20"/>
    <p:sldId id="260" r:id="rId21"/>
    <p:sldId id="261" r:id="rId22"/>
    <p:sldId id="262" r:id="rId23"/>
    <p:sldId id="263" r:id="rId24"/>
    <p:sldId id="264" r:id="rId25"/>
    <p:sldId id="265" r:id="rId26"/>
    <p:sldId id="266" r:id="rId27"/>
    <p:sldId id="267" r:id="rId28"/>
    <p:sldId id="268" r:id="rId29"/>
    <p:sldId id="269" r:id="rId30"/>
    <p:sldId id="270" r:id="rId31"/>
    <p:sldId id="271" r:id="rId32"/>
    <p:sldId id="272" r:id="rId33"/>
    <p:sldId id="273" r:id="rId34"/>
  </p:sldIdLst>
  <p:sldSz cx="18288000" cy="10287000"/>
  <p:notesSz cx="6858000" cy="9144000"/>
  <p:embeddedFontLst>
    <p:embeddedFont>
      <p:font typeface="Raleway" charset="1" panose="020B0503030101060003"/>
      <p:regular r:id="rId6"/>
    </p:embeddedFont>
    <p:embeddedFont>
      <p:font typeface="Raleway Bold" charset="1" panose="020B0803030101060003"/>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Lato" charset="1" panose="020F0502020204030203"/>
      <p:regular r:id="rId12"/>
    </p:embeddedFont>
    <p:embeddedFont>
      <p:font typeface="Lato Bold" charset="1" panose="020F0502020204030203"/>
      <p:regular r:id="rId13"/>
    </p:embeddedFont>
    <p:embeddedFont>
      <p:font typeface="Lato Italics" charset="1" panose="020F0502020204030203"/>
      <p:regular r:id="rId14"/>
    </p:embeddedFont>
    <p:embeddedFont>
      <p:font typeface="Lato Bold Italics" charset="1" panose="020F0502020204030203"/>
      <p:regular r:id="rId15"/>
    </p:embeddedFont>
    <p:embeddedFont>
      <p:font typeface="Fira Code" charset="1" panose="020B0809050000020004"/>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slides/slide1.xml" Type="http://schemas.openxmlformats.org/officeDocument/2006/relationships/slide"/><Relationship Id="rId18" Target="slides/slide2.xml" Type="http://schemas.openxmlformats.org/officeDocument/2006/relationships/slide"/><Relationship Id="rId19" Target="slides/slide3.xml" Type="http://schemas.openxmlformats.org/officeDocument/2006/relationships/slide"/><Relationship Id="rId2" Target="presProps.xml" Type="http://schemas.openxmlformats.org/officeDocument/2006/relationships/presProps"/><Relationship Id="rId20" Target="slides/slide4.xml" Type="http://schemas.openxmlformats.org/officeDocument/2006/relationships/slide"/><Relationship Id="rId21" Target="slides/slide5.xml" Type="http://schemas.openxmlformats.org/officeDocument/2006/relationships/slide"/><Relationship Id="rId22" Target="slides/slide6.xml" Type="http://schemas.openxmlformats.org/officeDocument/2006/relationships/slide"/><Relationship Id="rId23" Target="slides/slide7.xml" Type="http://schemas.openxmlformats.org/officeDocument/2006/relationships/slide"/><Relationship Id="rId24" Target="slides/slide8.xml" Type="http://schemas.openxmlformats.org/officeDocument/2006/relationships/slide"/><Relationship Id="rId25" Target="slides/slide9.xml" Type="http://schemas.openxmlformats.org/officeDocument/2006/relationships/slide"/><Relationship Id="rId26" Target="slides/slide10.xml" Type="http://schemas.openxmlformats.org/officeDocument/2006/relationships/slide"/><Relationship Id="rId27" Target="slides/slide11.xml" Type="http://schemas.openxmlformats.org/officeDocument/2006/relationships/slide"/><Relationship Id="rId28" Target="slides/slide12.xml" Type="http://schemas.openxmlformats.org/officeDocument/2006/relationships/slide"/><Relationship Id="rId29" Target="slides/slide13.xml" Type="http://schemas.openxmlformats.org/officeDocument/2006/relationships/slide"/><Relationship Id="rId3" Target="viewProps.xml" Type="http://schemas.openxmlformats.org/officeDocument/2006/relationships/viewProps"/><Relationship Id="rId30" Target="slides/slide14.xml" Type="http://schemas.openxmlformats.org/officeDocument/2006/relationships/slide"/><Relationship Id="rId31" Target="slides/slide15.xml" Type="http://schemas.openxmlformats.org/officeDocument/2006/relationships/slide"/><Relationship Id="rId32" Target="slides/slide16.xml" Type="http://schemas.openxmlformats.org/officeDocument/2006/relationships/slide"/><Relationship Id="rId33" Target="slides/slide17.xml" Type="http://schemas.openxmlformats.org/officeDocument/2006/relationships/slide"/><Relationship Id="rId34" Target="slides/slide18.xml" Type="http://schemas.openxmlformats.org/officeDocument/2006/relationships/slide"/><Relationship Id="rId35" Target="notesMasters/notesMaster1.xml" Type="http://schemas.openxmlformats.org/officeDocument/2006/relationships/notesMaster"/><Relationship Id="rId36" Target="theme/theme2.xml" Type="http://schemas.openxmlformats.org/officeDocument/2006/relationships/theme"/><Relationship Id="rId37" Target="notesSlides/notesSlide1.xml" Type="http://schemas.openxmlformats.org/officeDocument/2006/relationships/notesSlide"/><Relationship Id="rId38" Target="notesSlides/notesSlide2.xml" Type="http://schemas.openxmlformats.org/officeDocument/2006/relationships/notesSlide"/><Relationship Id="rId39" Target="notesSlides/notesSlide3.xml" Type="http://schemas.openxmlformats.org/officeDocument/2006/relationships/notesSlide"/><Relationship Id="rId4" Target="theme/theme1.xml" Type="http://schemas.openxmlformats.org/officeDocument/2006/relationships/theme"/><Relationship Id="rId40" Target="notesSlides/notesSlide4.xml" Type="http://schemas.openxmlformats.org/officeDocument/2006/relationships/notesSlide"/><Relationship Id="rId41" Target="notesSlides/notesSlide5.xml" Type="http://schemas.openxmlformats.org/officeDocument/2006/relationships/notesSlide"/><Relationship Id="rId42" Target="notesSlides/notesSlide6.xml" Type="http://schemas.openxmlformats.org/officeDocument/2006/relationships/notesSlide"/><Relationship Id="rId43" Target="notesSlides/notesSlide7.xml" Type="http://schemas.openxmlformats.org/officeDocument/2006/relationships/notesSlide"/><Relationship Id="rId44" Target="notesSlides/notesSlide8.xml" Type="http://schemas.openxmlformats.org/officeDocument/2006/relationships/notesSlide"/><Relationship Id="rId45" Target="notesSlides/notesSlide9.xml" Type="http://schemas.openxmlformats.org/officeDocument/2006/relationships/notesSlide"/><Relationship Id="rId46" Target="notesSlides/notesSlide10.xml" Type="http://schemas.openxmlformats.org/officeDocument/2006/relationships/notesSlide"/><Relationship Id="rId47" Target="notesSlides/notesSlide11.xml" Type="http://schemas.openxmlformats.org/officeDocument/2006/relationships/notesSlide"/><Relationship Id="rId48" Target="notesSlides/notesSlide12.xml" Type="http://schemas.openxmlformats.org/officeDocument/2006/relationships/notesSlide"/><Relationship Id="rId49" Target="notesSlides/notesSlide13.xml" Type="http://schemas.openxmlformats.org/officeDocument/2006/relationships/notesSlide"/><Relationship Id="rId5" Target="tableStyles.xml" Type="http://schemas.openxmlformats.org/officeDocument/2006/relationships/tableStyles"/><Relationship Id="rId50" Target="notesSlides/notesSlide14.xml" Type="http://schemas.openxmlformats.org/officeDocument/2006/relationships/notesSlide"/><Relationship Id="rId51" Target="notesSlides/notesSlide15.xml" Type="http://schemas.openxmlformats.org/officeDocument/2006/relationships/notesSlide"/><Relationship Id="rId52" Target="notesSlides/notesSlide16.xml" Type="http://schemas.openxmlformats.org/officeDocument/2006/relationships/notesSlide"/><Relationship Id="rId53" Target="notesSlides/notesSlide17.xml" Type="http://schemas.openxmlformats.org/officeDocument/2006/relationships/notesSlide"/><Relationship Id="rId54" Target="notesSlides/notesSlide18.xml" Type="http://schemas.openxmlformats.org/officeDocument/2006/relationships/notesSlide"/><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svg>
</file>

<file path=ppt/media/image11.jpeg>
</file>

<file path=ppt/media/image12.jpeg>
</file>

<file path=ppt/media/image13.png>
</file>

<file path=ppt/media/image14.jpeg>
</file>

<file path=ppt/media/image2.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10.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1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1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1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3.xml" Type="http://schemas.openxmlformats.org/officeDocument/2006/relationships/slide"/></Relationships>
</file>

<file path=ppt/notesSlides/_rels/notesSlide1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4.xml" Type="http://schemas.openxmlformats.org/officeDocument/2006/relationships/slide"/></Relationships>
</file>

<file path=ppt/notesSlides/_rels/notesSlide1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5.xml" Type="http://schemas.openxmlformats.org/officeDocument/2006/relationships/slide"/></Relationships>
</file>

<file path=ppt/notesSlides/_rels/notesSlide1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6.xml" Type="http://schemas.openxmlformats.org/officeDocument/2006/relationships/slide"/></Relationships>
</file>

<file path=ppt/notesSlides/_rels/notesSlide1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7.xml" Type="http://schemas.openxmlformats.org/officeDocument/2006/relationships/slide"/></Relationships>
</file>

<file path=ppt/notesSlides/_rels/notesSlide1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8.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Show this training slide before training</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Explain the following techniques hackers may use to gain information.</a:t>
            </a:r>
          </a:p>
          <a:p>
            <a:r>
              <a:rPr lang="en-US"/>
              <a:t/>
            </a:r>
          </a:p>
          <a:p>
            <a:r>
              <a:rPr lang="en-US"/>
              <a:t>I. Authority - attackers may impersonate someone in a position of authority, such as a boss, IT administrator, or government official, to gain trust and compliance from their target.</a:t>
            </a:r>
          </a:p>
          <a:p>
            <a:r>
              <a:rPr lang="en-US"/>
              <a:t/>
            </a:r>
          </a:p>
          <a:p>
            <a:r>
              <a:rPr lang="en-US"/>
              <a:t>II. Urgency - They may create a sense of urgency, such as a deadline or a threat of consequences, to pressure their target into taking action.</a:t>
            </a:r>
          </a:p>
          <a:p>
            <a:r>
              <a:rPr lang="en-US"/>
              <a:t/>
            </a:r>
          </a:p>
          <a:p>
            <a:r>
              <a:rPr lang="en-US"/>
              <a:t>III. Scarcity - Attackers may create a sense of scarcity, such as a limited-time offer or a limited quantity of a product, to encourage their target to act quickly.</a:t>
            </a:r>
          </a:p>
          <a:p>
            <a:r>
              <a:rPr lang="en-US"/>
              <a:t/>
            </a:r>
          </a:p>
          <a:p>
            <a:r>
              <a:rPr lang="en-US"/>
              <a:t>IV. Familiarity - Attackers may use personal information about their target, to create a sense of familiarity and build trust.</a:t>
            </a:r>
          </a:p>
          <a:p>
            <a:r>
              <a:rPr lang="en-US"/>
              <a:t/>
            </a:r>
          </a:p>
          <a:p>
            <a:r>
              <a:rPr lang="en-US"/>
              <a:t>V. Trust, They may build trust with their target over time, using a series of small requests or interactions, to eventually gain access to significant information or resources.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next section are some countermeasures against social engineering.</a:t>
            </a:r>
          </a:p>
          <a:p>
            <a:r>
              <a:rPr lang="en-US"/>
              <a:t/>
            </a:r>
          </a:p>
          <a:p>
            <a:r>
              <a:rPr lang="en-US"/>
              <a:t>Explain the following countermeasures that are used in preventing social engineering attacks.</a:t>
            </a:r>
          </a:p>
          <a:p>
            <a:r>
              <a:rPr lang="en-US"/>
              <a:t/>
            </a:r>
          </a:p>
          <a:p>
            <a:r>
              <a:rPr lang="en-US"/>
              <a:t>I. Employee awareness - By educating employees on the different types of these attacks, how to recognize them, and how to respond to them, organizations can help to reduce the risk of successful attacks. </a:t>
            </a:r>
          </a:p>
          <a:p>
            <a:r>
              <a:rPr lang="en-US"/>
              <a:t/>
            </a:r>
          </a:p>
          <a:p>
            <a:r>
              <a:rPr lang="en-US"/>
              <a:t>II. Security policies and procedures - can help prevent social engineering attacks by providing clear guidelines on handling sensitive information and responding to suspicious messages or requests. </a:t>
            </a:r>
          </a:p>
          <a:p>
            <a:r>
              <a:rPr lang="en-US"/>
              <a:t/>
            </a:r>
          </a:p>
          <a:p>
            <a:r>
              <a:rPr lang="en-US"/>
              <a:t>III. User authentication is critical, requiring users to provide multiple forms of authentication; organizations can help reduce the risk of successful attacks. </a:t>
            </a:r>
          </a:p>
          <a:p>
            <a:r>
              <a:rPr lang="en-US"/>
              <a:t/>
            </a:r>
          </a:p>
          <a:p>
            <a:r>
              <a:rPr lang="en-US"/>
              <a:t>IV. Security software can help to prevent attacks by providing additional layers of protection and detection.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Social engineering attacks can also be prevented. </a:t>
            </a:r>
          </a:p>
          <a:p>
            <a:r>
              <a:rPr lang="en-US"/>
              <a:t/>
            </a:r>
          </a:p>
          <a:p>
            <a:r>
              <a:rPr lang="en-US"/>
              <a:t>Discuss the following ways to prevent these attacks.</a:t>
            </a:r>
          </a:p>
          <a:p>
            <a:r>
              <a:rPr lang="en-US"/>
              <a:t/>
            </a:r>
          </a:p>
          <a:p>
            <a:r>
              <a:rPr lang="en-US"/>
              <a:t>I. Attachments - Be cautious of clicking links or downloading attachments from unknown or suspicious sources.  When receiving an email with an attachment or link you weren't expecting, taking extra precautions before clicking on it is essential.</a:t>
            </a:r>
          </a:p>
          <a:p>
            <a:r>
              <a:rPr lang="en-US"/>
              <a:t/>
            </a:r>
          </a:p>
          <a:p>
            <a:r>
              <a:rPr lang="en-US"/>
              <a:t>II. Legitimate Source - Check if it is a legitimate source,  Cybercriminals may use fake websites or email addresses to trick users into providing sensitive information or downloading malware.</a:t>
            </a:r>
          </a:p>
          <a:p>
            <a:r>
              <a:rPr lang="en-US"/>
              <a:t/>
            </a:r>
          </a:p>
          <a:p>
            <a:r>
              <a:rPr lang="en-US"/>
              <a:t>III. Be skeptical and vigilant - Be cautious of suspicious messages, emails, or phone calls, and never provide sensitive information to unknown sources. If an offer seems too good to be true, chances are it is.</a:t>
            </a:r>
          </a:p>
          <a:p>
            <a:r>
              <a:rPr lang="en-US"/>
              <a:t/>
            </a:r>
          </a:p>
          <a:p>
            <a:r>
              <a:rPr lang="en-US"/>
              <a:t>IV.  Reporting - reporting suspicious emails can help prevent cyber attacks and protect your organization's sensitive data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the next section, we will discuss some best practices for device protection.</a:t>
            </a:r>
          </a:p>
          <a:p>
            <a:r>
              <a:rPr lang="en-US"/>
              <a:t/>
            </a:r>
          </a:p>
          <a:p>
            <a:r>
              <a:rPr lang="en-US"/>
              <a:t>Let the attendees know that some of the topics and concepts discussed earlier can be used in various situations and devices. Not only on their office computers but on their home and mobile devices.</a:t>
            </a:r>
          </a:p>
          <a:p>
            <a:r>
              <a:rPr lang="en-US"/>
              <a:t/>
            </a:r>
          </a:p>
          <a:p>
            <a:r>
              <a:rPr lang="en-US"/>
              <a:t>Let them know that some of the topics will be a short repeat of what was discussed previously.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Discuss the following device protection measures.</a:t>
            </a:r>
          </a:p>
          <a:p>
            <a:r>
              <a:rPr lang="en-US"/>
              <a:t/>
            </a:r>
          </a:p>
          <a:p>
            <a:r>
              <a:rPr lang="en-US"/>
              <a:t>I. Software update - Keeping your mobile device software up to date often include critical patches for vulnerabilities and bugs that cybercriminals could exploit. Cybercriminals always look for vulnerabilities, and outdated software is a prime target.</a:t>
            </a:r>
          </a:p>
          <a:p>
            <a:r>
              <a:rPr lang="en-US"/>
              <a:t/>
            </a:r>
          </a:p>
          <a:p>
            <a:r>
              <a:rPr lang="en-US"/>
              <a:t>II. Passwords - Use complex passwords and avoid reusing the same password across different accounts. Consider using a password manager to create and manage your passwords.</a:t>
            </a:r>
          </a:p>
          <a:p>
            <a:r>
              <a:rPr lang="en-US"/>
              <a:t/>
            </a:r>
          </a:p>
          <a:p>
            <a:r>
              <a:rPr lang="en-US"/>
              <a:t>III. Biometric authentication - Many mobile devices now include biometric authentication methods like fingerprint or facial recognition. These methods can provide an additional layer of security to your device.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Continue adding more information on protecting their devices.</a:t>
            </a:r>
          </a:p>
          <a:p>
            <a:r>
              <a:rPr lang="en-US"/>
              <a:t/>
            </a:r>
          </a:p>
          <a:p>
            <a:r>
              <a:rPr lang="en-US"/>
              <a:t>I. Installing antivirus software on your mobile device can help to detect and remove malicious software that may be used in cyber attacks. </a:t>
            </a:r>
          </a:p>
          <a:p>
            <a:r>
              <a:rPr lang="en-US"/>
              <a:t/>
            </a:r>
          </a:p>
          <a:p>
            <a:r>
              <a:rPr lang="en-US"/>
              <a:t>II. Public Wi-Fi networks are often unsecured and can be easily hacked by cybercriminals. Avoid using public Wi-Fi networks for sensitive activities like online banking or shopping. If you must use a public network, use a virtual private network (VPN) to encrypt your internet connection and protect your data from prying eyes.</a:t>
            </a:r>
          </a:p>
          <a:p>
            <a:r>
              <a:rPr lang="en-US"/>
              <a:t/>
            </a:r>
          </a:p>
          <a:p>
            <a:r>
              <a:rPr lang="en-US"/>
              <a:t>III. Be cautious of suspicious messages or requests you receive on your mobile device, such as phishing emails or messages asking for your personal information. Never provide sensitive information to unknown sources.</a:t>
            </a:r>
          </a:p>
          <a:p>
            <a:r>
              <a:rPr lang="en-US"/>
              <a:t/>
            </a:r>
          </a:p>
          <a:p>
            <a:r>
              <a:rPr lang="en-US"/>
              <a:t>IV. Be cautious of third-party apps that you download on your mobile device—only download apps from trusted sources, such as the Apple App Store or Google Play Store.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Ask the training attendees if they have any questions that need to be addressed.</a:t>
            </a:r>
          </a:p>
          <a:p>
            <a:r>
              <a:rPr lang="en-US"/>
              <a:t/>
            </a:r>
          </a:p>
          <a:p>
            <a:r>
              <a:rPr lang="en-US"/>
              <a:t>Open this section for interactive discussion.</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Review what the attendees have understood and ask around what they have learned.</a:t>
            </a:r>
          </a:p>
          <a:p>
            <a:r>
              <a:rPr lang="en-US"/>
              <a:t/>
            </a:r>
          </a:p>
          <a:p>
            <a:r>
              <a:rPr lang="en-US"/>
              <a:t>Ask them for a takeaway from today's session. </a:t>
            </a:r>
          </a:p>
          <a:p>
            <a:r>
              <a:rPr lang="en-US"/>
              <a:t/>
            </a:r>
          </a:p>
          <a:p>
            <a:r>
              <a:rPr lang="en-US"/>
              <a:t>Asking around reinforces what they have learned and can also teach others.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1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Thank the attendees and congratulate them for completing this session.</a:t>
            </a:r>
          </a:p>
          <a:p>
            <a:r>
              <a:rPr lang="en-US"/>
              <a:t/>
            </a:r>
          </a:p>
          <a:p>
            <a:r>
              <a:rPr lang="en-US"/>
              <a:t>Let them know to review the materials provided and that they can ask questions after this training session.</a:t>
            </a:r>
          </a:p>
          <a:p>
            <a:r>
              <a:rPr lang="en-US"/>
              <a:t/>
            </a:r>
          </a:p>
          <a:p>
            <a:r>
              <a:rPr lang="en-US"/>
              <a:t>Remind them of the next session date and time.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Ask the attendees: "Let's see what you have remembered from last week... who can tell me something about... " </a:t>
            </a:r>
          </a:p>
          <a:p>
            <a:r>
              <a:rPr lang="en-US"/>
              <a:t/>
            </a:r>
          </a:p>
          <a:p>
            <a:r>
              <a:rPr lang="en-US"/>
              <a:t>Depending on how much you have, you will ask them about the concepts below. If a concept is not clear, refresh their memory before moving on.</a:t>
            </a:r>
          </a:p>
          <a:p>
            <a:r>
              <a:rPr lang="en-US"/>
              <a:t/>
            </a:r>
          </a:p>
          <a:p>
            <a:r>
              <a:rPr lang="en-US"/>
              <a:t>A - Device Protection</a:t>
            </a:r>
          </a:p>
          <a:p>
            <a:r>
              <a:rPr lang="en-US"/>
              <a:t/>
            </a:r>
          </a:p>
          <a:p>
            <a:r>
              <a:rPr lang="en-US"/>
              <a:t>1. Passwords and Best Practices</a:t>
            </a:r>
          </a:p>
          <a:p>
            <a:r>
              <a:rPr lang="en-US"/>
              <a:t>2. Avoiding Risky Downloads and Attachments</a:t>
            </a:r>
          </a:p>
          <a:p>
            <a:r>
              <a:rPr lang="en-US"/>
              <a:t>3. Screen Lock</a:t>
            </a:r>
          </a:p>
          <a:p>
            <a:r>
              <a:rPr lang="en-US"/>
              <a:t>4. Outdated Software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Summarize the topics which will be covered in this session</a:t>
            </a:r>
          </a:p>
          <a:p>
            <a:r>
              <a:rPr lang="en-US"/>
              <a:t/>
            </a:r>
          </a:p>
          <a:p>
            <a:r>
              <a:rPr lang="en-US"/>
              <a:t>- Social Engineering and </a:t>
            </a:r>
          </a:p>
          <a:p>
            <a:r>
              <a:rPr lang="en-US"/>
              <a:t>- Mobile Device Security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In the next section, we will discuss what social engineering is.</a:t>
            </a:r>
          </a:p>
          <a:p>
            <a:r>
              <a:rPr lang="en-US"/>
              <a:t/>
            </a:r>
          </a:p>
          <a:p>
            <a:r>
              <a:rPr lang="en-US"/>
              <a:t>Let them know that this will be that some concepts and protection measures discussed earlier fall into this category of knowing how to protect yourself.</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Social engineering is manipulating or tricking people into revealing sensitive information or taking harmful actions"</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Show the attendees this screen, and let them know this is an example of a social engineering attack that comes via different kinds of messenger apps.</a:t>
            </a:r>
          </a:p>
          <a:p>
            <a:r>
              <a:rPr lang="en-US"/>
              <a:t/>
            </a:r>
          </a:p>
          <a:p>
            <a:r>
              <a:rPr lang="en-US"/>
              <a:t>Let them know that clicking on this link can make you fall victim to a cyber attack.</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Explain that social engineering comes in many forms. Even outside of working hours.</a:t>
            </a:r>
          </a:p>
          <a:p>
            <a:r>
              <a:rPr lang="en-US"/>
              <a:t/>
            </a:r>
          </a:p>
          <a:p>
            <a:r>
              <a:rPr lang="en-US"/>
              <a:t>I. They use different method to manipulate you.</a:t>
            </a:r>
          </a:p>
          <a:p>
            <a:r>
              <a:rPr lang="en-US"/>
              <a:t/>
            </a:r>
          </a:p>
          <a:p>
            <a:r>
              <a:rPr lang="en-US"/>
              <a:t>II. If it's too good to be true, chances are it is.</a:t>
            </a:r>
          </a:p>
          <a:p>
            <a:r>
              <a:rPr lang="en-US"/>
              <a:t/>
            </a:r>
          </a:p>
          <a:p>
            <a:r>
              <a:rPr lang="en-US"/>
              <a:t>III. Let them know that they use the following tools to gain information.</a:t>
            </a:r>
          </a:p>
          <a:p>
            <a:r>
              <a:rPr lang="en-US"/>
              <a:t/>
            </a:r>
          </a:p>
          <a:p>
            <a:r>
              <a:rPr lang="en-US"/>
              <a:t>The use of the following:</a:t>
            </a:r>
          </a:p>
          <a:p>
            <a:r>
              <a:rPr lang="en-US"/>
              <a:t>- Social Media</a:t>
            </a:r>
          </a:p>
          <a:p>
            <a:r>
              <a:rPr lang="en-US"/>
              <a:t>- Email</a:t>
            </a:r>
          </a:p>
          <a:p>
            <a:r>
              <a:rPr lang="en-US"/>
              <a:t>- Phone calls</a:t>
            </a:r>
          </a:p>
          <a:p>
            <a:r>
              <a:rPr lang="en-US"/>
              <a:t>- SMS messages</a:t>
            </a:r>
          </a:p>
          <a:p>
            <a:r>
              <a:rPr lang="en-US"/>
              <a:t>- and many more tools posing to be legit.</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Explain the following instances on how hackers can get your information through social media.</a:t>
            </a:r>
          </a:p>
          <a:p>
            <a:r>
              <a:rPr lang="en-US"/>
              <a:t/>
            </a:r>
          </a:p>
          <a:p>
            <a:r>
              <a:rPr lang="en-US"/>
              <a:t>I. Cybercriminals can use social media platforms to collect information about individuals and organizations, which they can then use to launch targeted attacks. </a:t>
            </a:r>
          </a:p>
          <a:p>
            <a:r>
              <a:rPr lang="en-US"/>
              <a:t/>
            </a:r>
          </a:p>
          <a:p>
            <a:r>
              <a:rPr lang="en-US"/>
              <a:t>II. Send infected files or links that can infect your computer or device. </a:t>
            </a:r>
          </a:p>
          <a:p>
            <a:r>
              <a:rPr lang="en-US"/>
              <a:t/>
            </a:r>
          </a:p>
          <a:p>
            <a:r>
              <a:rPr lang="en-US"/>
              <a:t>III. Scammers may pose as trusted sources, such as banks or government agencies, and ask individuals to provide sensitive information, such as login credentials or social security numbers. </a:t>
            </a:r>
          </a:p>
          <a:p>
            <a:r>
              <a:rPr lang="en-US"/>
              <a:t/>
            </a:r>
          </a:p>
          <a:p>
            <a:r>
              <a:rPr lang="en-US"/>
              <a:t>IV. They may also include links or attachments in their messages that, when clicked, can download malware unto the victim's device.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Explain the following.</a:t>
            </a:r>
          </a:p>
          <a:p>
            <a:r>
              <a:rPr lang="en-US"/>
              <a:t/>
            </a:r>
          </a:p>
          <a:p>
            <a:r>
              <a:rPr lang="en-US"/>
              <a:t>Though a bit technical, let them know that these concepts will help them understand what may happen in various scenarios.</a:t>
            </a:r>
          </a:p>
          <a:p>
            <a:r>
              <a:rPr lang="en-US"/>
              <a:t/>
            </a:r>
          </a:p>
          <a:p>
            <a:r>
              <a:rPr lang="en-US"/>
              <a:t>I. Phishing is an attack where an attacker sends a fraudulent email or message, often impersonating a legitimate source.</a:t>
            </a:r>
          </a:p>
          <a:p>
            <a:r>
              <a:rPr lang="en-US"/>
              <a:t/>
            </a:r>
          </a:p>
          <a:p>
            <a:r>
              <a:rPr lang="en-US"/>
              <a:t>II. Spear phishing - a phishing attack targeted at a specific individual or group, often using personal information to make the message seem more legitimate. -- These attacks are more sophisticated and challenging to detect than traditional phishing attacks.</a:t>
            </a:r>
          </a:p>
          <a:p>
            <a:r>
              <a:rPr lang="en-US"/>
              <a:t/>
            </a:r>
          </a:p>
          <a:p>
            <a:r>
              <a:rPr lang="en-US"/>
              <a:t>III. Pretexting - is a type of attack where an attacker creates a false scenario or pretext to gain access to sensitive information.</a:t>
            </a:r>
          </a:p>
          <a:p>
            <a:r>
              <a:rPr lang="en-US"/>
              <a:t/>
            </a:r>
          </a:p>
          <a:p>
            <a:r>
              <a:rPr lang="en-US"/>
              <a:t>IV.  Baiting - an attack where an attacker offers something of value in exchange for sensitive information or access to a computer or network. This can be done physically, such as by leaving a USB drive or offering a fake software update.</a:t>
            </a:r>
          </a:p>
          <a:p>
            <a:r>
              <a:rPr lang="en-US"/>
              <a:t/>
            </a:r>
          </a:p>
          <a:p>
            <a:r>
              <a:rPr lang="en-US"/>
              <a:t> V. Tailgating - is a social engineering attack where an attacker follows closely behind a legitimate user to gain access to a restricted area or building. Locking your screen is a good practice to prevent this.</a:t>
            </a:r>
          </a:p>
          <a:p>
            <a:r>
              <a:rPr lang="en-US"/>
              <a:t/>
            </a:r>
          </a:p>
          <a:p>
            <a:r>
              <a:rPr lang="en-US"/>
              <a:t>VI. Eavesdropping is an attack where they intercept communications, such as phone calls or messages.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2.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1.png" Type="http://schemas.openxmlformats.org/officeDocument/2006/relationships/image"/><Relationship Id="rId4" Target="../media/image11.jpe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4.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5.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1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6.xml" Type="http://schemas.openxmlformats.org/officeDocument/2006/relationships/notesSlide"/><Relationship Id="rId3" Target="../media/image1.png" Type="http://schemas.openxmlformats.org/officeDocument/2006/relationships/image"/><Relationship Id="rId4" Target="../media/image11.jpeg" Type="http://schemas.openxmlformats.org/officeDocument/2006/relationships/image"/></Relationships>
</file>

<file path=ppt/slides/_rels/slide1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7.xml" Type="http://schemas.openxmlformats.org/officeDocument/2006/relationships/notesSlide"/><Relationship Id="rId3" Target="../media/image1.png" Type="http://schemas.openxmlformats.org/officeDocument/2006/relationships/image"/><Relationship Id="rId4" Target="../media/image11.jpeg" Type="http://schemas.openxmlformats.org/officeDocument/2006/relationships/image"/></Relationships>
</file>

<file path=ppt/slides/_rels/slide1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8.xml" Type="http://schemas.openxmlformats.org/officeDocument/2006/relationships/notesSlide"/><Relationship Id="rId3" Target="../media/image1.png" Type="http://schemas.openxmlformats.org/officeDocument/2006/relationships/image"/><Relationship Id="rId4" Target="../media/image14.jpe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9.png" Type="http://schemas.openxmlformats.org/officeDocument/2006/relationships/image"/><Relationship Id="rId9" Target="../media/image10.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11.jpe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 Id="rId5" Target="../media/image13.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 Id="rId4" Target="../media/image1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a:grpSpLocks noChangeAspect="true"/>
          </p:cNvGrpSpPr>
          <p:nvPr/>
        </p:nvGrpSpPr>
        <p:grpSpPr>
          <a:xfrm rot="0">
            <a:off x="11090064" y="0"/>
            <a:ext cx="11959943" cy="10356772"/>
            <a:chOff x="0" y="0"/>
            <a:chExt cx="4282440" cy="3708400"/>
          </a:xfrm>
        </p:grpSpPr>
        <p:sp>
          <p:nvSpPr>
            <p:cNvPr name="Freeform 4" id="4"/>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20267" t="0" r="-34499" b="0"/>
              </a:stretch>
            </a:blipFill>
          </p:spPr>
        </p:sp>
      </p:grpSp>
      <p:grpSp>
        <p:nvGrpSpPr>
          <p:cNvPr name="Group 5" id="5"/>
          <p:cNvGrpSpPr/>
          <p:nvPr/>
        </p:nvGrpSpPr>
        <p:grpSpPr>
          <a:xfrm rot="-7184632">
            <a:off x="9593417" y="6643816"/>
            <a:ext cx="7674641" cy="1006362"/>
            <a:chOff x="0" y="0"/>
            <a:chExt cx="2916192" cy="382395"/>
          </a:xfrm>
        </p:grpSpPr>
        <p:sp>
          <p:nvSpPr>
            <p:cNvPr name="Freeform 6" id="6"/>
            <p:cNvSpPr/>
            <p:nvPr/>
          </p:nvSpPr>
          <p:spPr>
            <a:xfrm flipH="false" flipV="false" rot="0">
              <a:off x="0" y="0"/>
              <a:ext cx="2916192" cy="382395"/>
            </a:xfrm>
            <a:custGeom>
              <a:avLst/>
              <a:gdLst/>
              <a:ahLst/>
              <a:cxnLst/>
              <a:rect r="r" b="b" t="t" l="l"/>
              <a:pathLst>
                <a:path h="382395" w="2916192">
                  <a:moveTo>
                    <a:pt x="203200" y="0"/>
                  </a:moveTo>
                  <a:lnTo>
                    <a:pt x="2712992" y="0"/>
                  </a:lnTo>
                  <a:lnTo>
                    <a:pt x="2916192" y="382395"/>
                  </a:lnTo>
                  <a:lnTo>
                    <a:pt x="0" y="382395"/>
                  </a:lnTo>
                  <a:lnTo>
                    <a:pt x="203200" y="0"/>
                  </a:lnTo>
                  <a:close/>
                </a:path>
              </a:pathLst>
            </a:custGeom>
            <a:solidFill>
              <a:srgbClr val="FFFFF0">
                <a:alpha val="64706"/>
              </a:srgbClr>
            </a:solidFill>
          </p:spPr>
        </p:sp>
        <p:sp>
          <p:nvSpPr>
            <p:cNvPr name="TextBox 7" id="7"/>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3610897">
            <a:off x="9505012" y="1326127"/>
            <a:ext cx="6092499" cy="897232"/>
            <a:chOff x="0" y="0"/>
            <a:chExt cx="2355988" cy="346962"/>
          </a:xfrm>
        </p:grpSpPr>
        <p:sp>
          <p:nvSpPr>
            <p:cNvPr name="Freeform 9" id="9"/>
            <p:cNvSpPr/>
            <p:nvPr/>
          </p:nvSpPr>
          <p:spPr>
            <a:xfrm flipH="false" flipV="false" rot="0">
              <a:off x="0" y="0"/>
              <a:ext cx="2355989" cy="346962"/>
            </a:xfrm>
            <a:custGeom>
              <a:avLst/>
              <a:gdLst/>
              <a:ahLst/>
              <a:cxnLst/>
              <a:rect r="r" b="b" t="t" l="l"/>
              <a:pathLst>
                <a:path h="346962" w="2355989">
                  <a:moveTo>
                    <a:pt x="203200" y="0"/>
                  </a:moveTo>
                  <a:lnTo>
                    <a:pt x="2152789" y="0"/>
                  </a:lnTo>
                  <a:lnTo>
                    <a:pt x="2355989" y="346962"/>
                  </a:lnTo>
                  <a:lnTo>
                    <a:pt x="0" y="346962"/>
                  </a:lnTo>
                  <a:lnTo>
                    <a:pt x="203200" y="0"/>
                  </a:lnTo>
                  <a:close/>
                </a:path>
              </a:pathLst>
            </a:custGeom>
            <a:solidFill>
              <a:srgbClr val="000000"/>
            </a:solidFill>
          </p:spPr>
        </p:sp>
        <p:sp>
          <p:nvSpPr>
            <p:cNvPr name="TextBox 10" id="10"/>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7184632">
            <a:off x="9821995" y="8179653"/>
            <a:ext cx="5612167" cy="725953"/>
            <a:chOff x="0" y="0"/>
            <a:chExt cx="2956203" cy="382395"/>
          </a:xfrm>
        </p:grpSpPr>
        <p:sp>
          <p:nvSpPr>
            <p:cNvPr name="Freeform 12" id="12"/>
            <p:cNvSpPr/>
            <p:nvPr/>
          </p:nvSpPr>
          <p:spPr>
            <a:xfrm flipH="false" flipV="false" rot="0">
              <a:off x="0" y="0"/>
              <a:ext cx="2956203" cy="382395"/>
            </a:xfrm>
            <a:custGeom>
              <a:avLst/>
              <a:gdLst/>
              <a:ahLst/>
              <a:cxnLst/>
              <a:rect r="r" b="b" t="t" l="l"/>
              <a:pathLst>
                <a:path h="382395" w="2956203">
                  <a:moveTo>
                    <a:pt x="203200" y="0"/>
                  </a:moveTo>
                  <a:lnTo>
                    <a:pt x="2753003" y="0"/>
                  </a:lnTo>
                  <a:lnTo>
                    <a:pt x="2956203" y="382395"/>
                  </a:lnTo>
                  <a:lnTo>
                    <a:pt x="0" y="382395"/>
                  </a:lnTo>
                  <a:lnTo>
                    <a:pt x="203200" y="0"/>
                  </a:lnTo>
                  <a:close/>
                </a:path>
              </a:pathLst>
            </a:custGeom>
            <a:solidFill>
              <a:srgbClr val="000000"/>
            </a:solidFill>
          </p:spPr>
        </p:sp>
        <p:sp>
          <p:nvSpPr>
            <p:cNvPr name="TextBox 13" id="13"/>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0629600" y="-485280"/>
            <a:ext cx="1307882" cy="1163560"/>
            <a:chOff x="0" y="0"/>
            <a:chExt cx="411202" cy="365827"/>
          </a:xfrm>
        </p:grpSpPr>
        <p:sp>
          <p:nvSpPr>
            <p:cNvPr name="Freeform 15" id="15"/>
            <p:cNvSpPr/>
            <p:nvPr/>
          </p:nvSpPr>
          <p:spPr>
            <a:xfrm flipH="false" flipV="false" rot="0">
              <a:off x="0" y="0"/>
              <a:ext cx="411202" cy="365827"/>
            </a:xfrm>
            <a:custGeom>
              <a:avLst/>
              <a:gdLst/>
              <a:ahLst/>
              <a:cxnLst/>
              <a:rect r="r" b="b" t="t" l="l"/>
              <a:pathLst>
                <a:path h="365827" w="411202">
                  <a:moveTo>
                    <a:pt x="203200" y="0"/>
                  </a:moveTo>
                  <a:lnTo>
                    <a:pt x="411202" y="0"/>
                  </a:lnTo>
                  <a:lnTo>
                    <a:pt x="208002" y="365827"/>
                  </a:lnTo>
                  <a:lnTo>
                    <a:pt x="0" y="365827"/>
                  </a:lnTo>
                  <a:lnTo>
                    <a:pt x="203200" y="0"/>
                  </a:lnTo>
                  <a:close/>
                </a:path>
              </a:pathLst>
            </a:custGeom>
            <a:solidFill>
              <a:srgbClr val="000000"/>
            </a:solidFill>
          </p:spPr>
        </p:sp>
        <p:sp>
          <p:nvSpPr>
            <p:cNvPr name="TextBox 16" id="1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0997632" y="-485280"/>
            <a:ext cx="2051151" cy="1824811"/>
            <a:chOff x="0" y="0"/>
            <a:chExt cx="411202" cy="365827"/>
          </a:xfrm>
        </p:grpSpPr>
        <p:sp>
          <p:nvSpPr>
            <p:cNvPr name="Freeform 18" id="18"/>
            <p:cNvSpPr/>
            <p:nvPr/>
          </p:nvSpPr>
          <p:spPr>
            <a:xfrm flipH="false" flipV="false" rot="0">
              <a:off x="0" y="0"/>
              <a:ext cx="411202" cy="365827"/>
            </a:xfrm>
            <a:custGeom>
              <a:avLst/>
              <a:gdLst/>
              <a:ahLst/>
              <a:cxnLst/>
              <a:rect r="r" b="b" t="t" l="l"/>
              <a:pathLst>
                <a:path h="365827" w="411202">
                  <a:moveTo>
                    <a:pt x="203200" y="0"/>
                  </a:moveTo>
                  <a:lnTo>
                    <a:pt x="411202" y="0"/>
                  </a:lnTo>
                  <a:lnTo>
                    <a:pt x="208002" y="365827"/>
                  </a:lnTo>
                  <a:lnTo>
                    <a:pt x="0" y="365827"/>
                  </a:lnTo>
                  <a:lnTo>
                    <a:pt x="203200" y="0"/>
                  </a:lnTo>
                  <a:close/>
                </a:path>
              </a:pathLst>
            </a:custGeom>
            <a:solidFill>
              <a:srgbClr val="975EFF"/>
            </a:solidFill>
          </p:spPr>
        </p:sp>
        <p:sp>
          <p:nvSpPr>
            <p:cNvPr name="TextBox 19" id="1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26403" y="8268456"/>
            <a:ext cx="8005582" cy="725953"/>
            <a:chOff x="0" y="0"/>
            <a:chExt cx="4216932" cy="382395"/>
          </a:xfrm>
        </p:grpSpPr>
        <p:sp>
          <p:nvSpPr>
            <p:cNvPr name="Freeform 21" id="21"/>
            <p:cNvSpPr/>
            <p:nvPr/>
          </p:nvSpPr>
          <p:spPr>
            <a:xfrm flipH="false" flipV="false" rot="0">
              <a:off x="0" y="0"/>
              <a:ext cx="4216932" cy="382395"/>
            </a:xfrm>
            <a:custGeom>
              <a:avLst/>
              <a:gdLst/>
              <a:ahLst/>
              <a:cxnLst/>
              <a:rect r="r" b="b" t="t" l="l"/>
              <a:pathLst>
                <a:path h="382395" w="4216932">
                  <a:moveTo>
                    <a:pt x="203200" y="0"/>
                  </a:moveTo>
                  <a:lnTo>
                    <a:pt x="4013732" y="0"/>
                  </a:lnTo>
                  <a:lnTo>
                    <a:pt x="4216932" y="382395"/>
                  </a:lnTo>
                  <a:lnTo>
                    <a:pt x="0" y="382395"/>
                  </a:lnTo>
                  <a:lnTo>
                    <a:pt x="203200" y="0"/>
                  </a:lnTo>
                  <a:close/>
                </a:path>
              </a:pathLst>
            </a:custGeom>
            <a:solidFill>
              <a:srgbClr val="000000"/>
            </a:solidFill>
          </p:spPr>
        </p:sp>
        <p:sp>
          <p:nvSpPr>
            <p:cNvPr name="TextBox 22" id="22"/>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23" id="23"/>
          <p:cNvGrpSpPr/>
          <p:nvPr/>
        </p:nvGrpSpPr>
        <p:grpSpPr>
          <a:xfrm rot="-7184632">
            <a:off x="11253463" y="9799675"/>
            <a:ext cx="3185382" cy="499373"/>
            <a:chOff x="0" y="0"/>
            <a:chExt cx="2439210" cy="382395"/>
          </a:xfrm>
        </p:grpSpPr>
        <p:sp>
          <p:nvSpPr>
            <p:cNvPr name="Freeform 24" id="24"/>
            <p:cNvSpPr/>
            <p:nvPr/>
          </p:nvSpPr>
          <p:spPr>
            <a:xfrm flipH="false" flipV="false" rot="0">
              <a:off x="0" y="0"/>
              <a:ext cx="2439209" cy="382395"/>
            </a:xfrm>
            <a:custGeom>
              <a:avLst/>
              <a:gdLst/>
              <a:ahLst/>
              <a:cxnLst/>
              <a:rect r="r" b="b" t="t" l="l"/>
              <a:pathLst>
                <a:path h="382395" w="2439209">
                  <a:moveTo>
                    <a:pt x="203200" y="0"/>
                  </a:moveTo>
                  <a:lnTo>
                    <a:pt x="2236009" y="0"/>
                  </a:lnTo>
                  <a:lnTo>
                    <a:pt x="2439209" y="382395"/>
                  </a:lnTo>
                  <a:lnTo>
                    <a:pt x="0" y="382395"/>
                  </a:lnTo>
                  <a:lnTo>
                    <a:pt x="203200" y="0"/>
                  </a:lnTo>
                  <a:close/>
                </a:path>
              </a:pathLst>
            </a:custGeom>
            <a:solidFill>
              <a:srgbClr val="975EFF"/>
            </a:solidFill>
          </p:spPr>
        </p:sp>
        <p:sp>
          <p:nvSpPr>
            <p:cNvPr name="TextBox 25" id="25"/>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26" id="26"/>
          <p:cNvGrpSpPr/>
          <p:nvPr/>
        </p:nvGrpSpPr>
        <p:grpSpPr>
          <a:xfrm rot="0">
            <a:off x="11576456" y="9621595"/>
            <a:ext cx="1520927" cy="1330811"/>
            <a:chOff x="0" y="0"/>
            <a:chExt cx="812800" cy="711200"/>
          </a:xfrm>
        </p:grpSpPr>
        <p:sp>
          <p:nvSpPr>
            <p:cNvPr name="Freeform 27" id="27"/>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FFFFF0"/>
            </a:solidFill>
          </p:spPr>
        </p:sp>
        <p:sp>
          <p:nvSpPr>
            <p:cNvPr name="TextBox 28" id="28"/>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2299430" y="1931759"/>
            <a:ext cx="4971765" cy="473786"/>
          </a:xfrm>
          <a:prstGeom prst="rect">
            <a:avLst/>
          </a:prstGeom>
        </p:spPr>
        <p:txBody>
          <a:bodyPr anchor="t" rtlCol="false" tIns="0" lIns="0" bIns="0" rIns="0">
            <a:spAutoFit/>
          </a:bodyPr>
          <a:lstStyle/>
          <a:p>
            <a:pPr>
              <a:lnSpc>
                <a:spcPts val="3810"/>
              </a:lnSpc>
              <a:spcBef>
                <a:spcPct val="0"/>
              </a:spcBef>
            </a:pPr>
            <a:r>
              <a:rPr lang="en-US" sz="2722">
                <a:solidFill>
                  <a:srgbClr val="000000"/>
                </a:solidFill>
                <a:latin typeface="Fira Code"/>
              </a:rPr>
              <a:t>Company Name and  Logo</a:t>
            </a:r>
          </a:p>
        </p:txBody>
      </p:sp>
      <p:sp>
        <p:nvSpPr>
          <p:cNvPr name="TextBox 30" id="30"/>
          <p:cNvSpPr txBox="true"/>
          <p:nvPr/>
        </p:nvSpPr>
        <p:spPr>
          <a:xfrm rot="0">
            <a:off x="878811" y="3215170"/>
            <a:ext cx="8018945" cy="587932"/>
          </a:xfrm>
          <a:prstGeom prst="rect">
            <a:avLst/>
          </a:prstGeom>
        </p:spPr>
        <p:txBody>
          <a:bodyPr anchor="t" rtlCol="false" tIns="0" lIns="0" bIns="0" rIns="0">
            <a:spAutoFit/>
          </a:bodyPr>
          <a:lstStyle/>
          <a:p>
            <a:pPr>
              <a:lnSpc>
                <a:spcPts val="4869"/>
              </a:lnSpc>
              <a:spcBef>
                <a:spcPct val="0"/>
              </a:spcBef>
            </a:pPr>
            <a:r>
              <a:rPr lang="en-US" sz="3478">
                <a:solidFill>
                  <a:srgbClr val="000000"/>
                </a:solidFill>
                <a:latin typeface="Lato"/>
              </a:rPr>
              <a:t>Your Company</a:t>
            </a:r>
          </a:p>
        </p:txBody>
      </p:sp>
      <p:sp>
        <p:nvSpPr>
          <p:cNvPr name="TextBox 31" id="31"/>
          <p:cNvSpPr txBox="true"/>
          <p:nvPr/>
        </p:nvSpPr>
        <p:spPr>
          <a:xfrm rot="0">
            <a:off x="878811" y="3682275"/>
            <a:ext cx="9876088" cy="988220"/>
          </a:xfrm>
          <a:prstGeom prst="rect">
            <a:avLst/>
          </a:prstGeom>
        </p:spPr>
        <p:txBody>
          <a:bodyPr anchor="t" rtlCol="false" tIns="0" lIns="0" bIns="0" rIns="0">
            <a:spAutoFit/>
          </a:bodyPr>
          <a:lstStyle/>
          <a:p>
            <a:pPr marL="0" indent="0" lvl="0">
              <a:lnSpc>
                <a:spcPts val="8006"/>
              </a:lnSpc>
              <a:spcBef>
                <a:spcPct val="0"/>
              </a:spcBef>
            </a:pPr>
            <a:r>
              <a:rPr lang="en-US" sz="5718">
                <a:solidFill>
                  <a:srgbClr val="000000"/>
                </a:solidFill>
                <a:latin typeface="Raleway"/>
              </a:rPr>
              <a:t>Cybersecurity Training</a:t>
            </a:r>
          </a:p>
        </p:txBody>
      </p:sp>
      <p:sp>
        <p:nvSpPr>
          <p:cNvPr name="TextBox 32" id="32"/>
          <p:cNvSpPr txBox="true"/>
          <p:nvPr/>
        </p:nvSpPr>
        <p:spPr>
          <a:xfrm rot="0">
            <a:off x="878811" y="6391555"/>
            <a:ext cx="6392383" cy="540109"/>
          </a:xfrm>
          <a:prstGeom prst="rect">
            <a:avLst/>
          </a:prstGeom>
        </p:spPr>
        <p:txBody>
          <a:bodyPr anchor="t" rtlCol="false" tIns="0" lIns="0" bIns="0" rIns="0">
            <a:spAutoFit/>
          </a:bodyPr>
          <a:lstStyle/>
          <a:p>
            <a:pPr>
              <a:lnSpc>
                <a:spcPts val="4355"/>
              </a:lnSpc>
              <a:spcBef>
                <a:spcPct val="0"/>
              </a:spcBef>
            </a:pPr>
            <a:r>
              <a:rPr lang="en-US" sz="3110">
                <a:solidFill>
                  <a:srgbClr val="000000"/>
                </a:solidFill>
                <a:latin typeface="Lato"/>
              </a:rPr>
              <a:t>Week 3</a:t>
            </a:r>
          </a:p>
        </p:txBody>
      </p:sp>
      <p:sp>
        <p:nvSpPr>
          <p:cNvPr name="TextBox 33" id="33"/>
          <p:cNvSpPr txBox="true"/>
          <p:nvPr/>
        </p:nvSpPr>
        <p:spPr>
          <a:xfrm rot="0">
            <a:off x="878811" y="8370467"/>
            <a:ext cx="4709056" cy="464900"/>
          </a:xfrm>
          <a:prstGeom prst="rect">
            <a:avLst/>
          </a:prstGeom>
        </p:spPr>
        <p:txBody>
          <a:bodyPr anchor="t" rtlCol="false" tIns="0" lIns="0" bIns="0" rIns="0">
            <a:spAutoFit/>
          </a:bodyPr>
          <a:lstStyle/>
          <a:p>
            <a:pPr>
              <a:lnSpc>
                <a:spcPts val="3775"/>
              </a:lnSpc>
              <a:spcBef>
                <a:spcPct val="0"/>
              </a:spcBef>
            </a:pPr>
            <a:r>
              <a:rPr lang="en-US" sz="2696">
                <a:solidFill>
                  <a:srgbClr val="FFFFF0"/>
                </a:solidFill>
                <a:latin typeface="Fira Code"/>
              </a:rPr>
              <a:t>www.YourCompany.com</a:t>
            </a:r>
          </a:p>
        </p:txBody>
      </p:sp>
      <p:sp>
        <p:nvSpPr>
          <p:cNvPr name="TextBox 34" id="34"/>
          <p:cNvSpPr txBox="true"/>
          <p:nvPr/>
        </p:nvSpPr>
        <p:spPr>
          <a:xfrm rot="0">
            <a:off x="878811" y="4768369"/>
            <a:ext cx="8946133" cy="772408"/>
          </a:xfrm>
          <a:prstGeom prst="rect">
            <a:avLst/>
          </a:prstGeom>
        </p:spPr>
        <p:txBody>
          <a:bodyPr anchor="t" rtlCol="false" tIns="0" lIns="0" bIns="0" rIns="0">
            <a:spAutoFit/>
          </a:bodyPr>
          <a:lstStyle/>
          <a:p>
            <a:pPr algn="ctr">
              <a:lnSpc>
                <a:spcPts val="3101"/>
              </a:lnSpc>
              <a:spcBef>
                <a:spcPct val="0"/>
              </a:spcBef>
            </a:pPr>
            <a:r>
              <a:rPr lang="en-US" sz="2215">
                <a:solidFill>
                  <a:srgbClr val="000000"/>
                </a:solidFill>
                <a:latin typeface="Fira Code"/>
              </a:rPr>
              <a:t>Protect yourselves online by mastering cybersecurity </a:t>
            </a:r>
          </a:p>
          <a:p>
            <a:pPr>
              <a:lnSpc>
                <a:spcPts val="3101"/>
              </a:lnSpc>
              <a:spcBef>
                <a:spcPct val="0"/>
              </a:spcBef>
            </a:pPr>
            <a:r>
              <a:rPr lang="en-US" sz="2215">
                <a:solidFill>
                  <a:srgbClr val="000000"/>
                </a:solidFill>
                <a:latin typeface="Fira Code"/>
              </a:rPr>
              <a:t>best practices</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2799809"/>
            <a:ext cx="15185313" cy="655111"/>
          </a:xfrm>
          <a:prstGeom prst="rect">
            <a:avLst/>
          </a:prstGeom>
        </p:spPr>
        <p:txBody>
          <a:bodyPr anchor="t" rtlCol="false" tIns="0" lIns="0" bIns="0" rIns="0">
            <a:spAutoFit/>
          </a:bodyPr>
          <a:lstStyle/>
          <a:p>
            <a:pPr algn="l">
              <a:lnSpc>
                <a:spcPts val="5366"/>
              </a:lnSpc>
              <a:spcBef>
                <a:spcPct val="0"/>
              </a:spcBef>
            </a:pPr>
            <a:r>
              <a:rPr lang="en-US" sz="3833">
                <a:solidFill>
                  <a:srgbClr val="000000"/>
                </a:solidFill>
                <a:latin typeface="Fira Code"/>
              </a:rPr>
              <a:t>Techniques</a:t>
            </a:r>
          </a:p>
        </p:txBody>
      </p:sp>
      <p:sp>
        <p:nvSpPr>
          <p:cNvPr name="TextBox 12" id="12"/>
          <p:cNvSpPr txBox="true"/>
          <p:nvPr/>
        </p:nvSpPr>
        <p:spPr>
          <a:xfrm rot="0">
            <a:off x="1028700" y="3721826"/>
            <a:ext cx="14399848" cy="5678330"/>
          </a:xfrm>
          <a:prstGeom prst="rect">
            <a:avLst/>
          </a:prstGeom>
        </p:spPr>
        <p:txBody>
          <a:bodyPr anchor="t" rtlCol="false" tIns="0" lIns="0" bIns="0" rIns="0">
            <a:spAutoFit/>
          </a:bodyPr>
          <a:lstStyle/>
          <a:p>
            <a:pPr marL="1392173" indent="-696086" lvl="1">
              <a:lnSpc>
                <a:spcPts val="9027"/>
              </a:lnSpc>
              <a:buFont typeface="Arial"/>
              <a:buChar char="•"/>
            </a:pPr>
            <a:r>
              <a:rPr lang="en-US" sz="6448">
                <a:solidFill>
                  <a:srgbClr val="000000"/>
                </a:solidFill>
                <a:latin typeface="Lato"/>
              </a:rPr>
              <a:t>Authority</a:t>
            </a:r>
          </a:p>
          <a:p>
            <a:pPr marL="1392173" indent="-696086" lvl="1">
              <a:lnSpc>
                <a:spcPts val="9027"/>
              </a:lnSpc>
              <a:buFont typeface="Arial"/>
              <a:buChar char="•"/>
            </a:pPr>
            <a:r>
              <a:rPr lang="en-US" sz="6448">
                <a:solidFill>
                  <a:srgbClr val="000000"/>
                </a:solidFill>
                <a:latin typeface="Lato"/>
              </a:rPr>
              <a:t>Urgency</a:t>
            </a:r>
          </a:p>
          <a:p>
            <a:pPr marL="1392173" indent="-696086" lvl="1">
              <a:lnSpc>
                <a:spcPts val="9027"/>
              </a:lnSpc>
              <a:buFont typeface="Arial"/>
              <a:buChar char="•"/>
            </a:pPr>
            <a:r>
              <a:rPr lang="en-US" sz="6448">
                <a:solidFill>
                  <a:srgbClr val="000000"/>
                </a:solidFill>
                <a:latin typeface="Lato"/>
              </a:rPr>
              <a:t>Scarcity</a:t>
            </a:r>
          </a:p>
          <a:p>
            <a:pPr marL="1392173" indent="-696086" lvl="1">
              <a:lnSpc>
                <a:spcPts val="9027"/>
              </a:lnSpc>
              <a:buFont typeface="Arial"/>
              <a:buChar char="•"/>
            </a:pPr>
            <a:r>
              <a:rPr lang="en-US" sz="6448">
                <a:solidFill>
                  <a:srgbClr val="000000"/>
                </a:solidFill>
                <a:latin typeface="Lato"/>
              </a:rPr>
              <a:t>Familiarity</a:t>
            </a:r>
          </a:p>
          <a:p>
            <a:pPr algn="l" marL="1392173" indent="-696086" lvl="1">
              <a:lnSpc>
                <a:spcPts val="9027"/>
              </a:lnSpc>
              <a:spcBef>
                <a:spcPct val="0"/>
              </a:spcBef>
              <a:buFont typeface="Arial"/>
              <a:buChar char="•"/>
            </a:pPr>
            <a:r>
              <a:rPr lang="en-US" sz="6448">
                <a:solidFill>
                  <a:srgbClr val="000000"/>
                </a:solidFill>
                <a:latin typeface="Lato"/>
              </a:rPr>
              <a:t>Trust</a:t>
            </a:r>
          </a:p>
        </p:txBody>
      </p:sp>
      <p:sp>
        <p:nvSpPr>
          <p:cNvPr name="TextBox 13" id="13"/>
          <p:cNvSpPr txBox="true"/>
          <p:nvPr/>
        </p:nvSpPr>
        <p:spPr>
          <a:xfrm rot="0">
            <a:off x="577082" y="1988310"/>
            <a:ext cx="8288565" cy="750901"/>
          </a:xfrm>
          <a:prstGeom prst="rect">
            <a:avLst/>
          </a:prstGeom>
        </p:spPr>
        <p:txBody>
          <a:bodyPr anchor="t" rtlCol="false" tIns="0" lIns="0" bIns="0" rIns="0">
            <a:spAutoFit/>
          </a:bodyPr>
          <a:lstStyle/>
          <a:p>
            <a:pPr>
              <a:lnSpc>
                <a:spcPts val="5853"/>
              </a:lnSpc>
            </a:pPr>
            <a:r>
              <a:rPr lang="en-US" sz="5180">
                <a:solidFill>
                  <a:srgbClr val="000000"/>
                </a:solidFill>
                <a:latin typeface="Lato"/>
              </a:rPr>
              <a:t>Social Engineering</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2731410"/>
            <a:ext cx="15185313" cy="655111"/>
          </a:xfrm>
          <a:prstGeom prst="rect">
            <a:avLst/>
          </a:prstGeom>
        </p:spPr>
        <p:txBody>
          <a:bodyPr anchor="t" rtlCol="false" tIns="0" lIns="0" bIns="0" rIns="0">
            <a:spAutoFit/>
          </a:bodyPr>
          <a:lstStyle/>
          <a:p>
            <a:pPr algn="l">
              <a:lnSpc>
                <a:spcPts val="5366"/>
              </a:lnSpc>
              <a:spcBef>
                <a:spcPct val="0"/>
              </a:spcBef>
            </a:pPr>
            <a:r>
              <a:rPr lang="en-US" sz="3833">
                <a:solidFill>
                  <a:srgbClr val="000000"/>
                </a:solidFill>
                <a:latin typeface="Fira Code"/>
              </a:rPr>
              <a:t>Countermeasures</a:t>
            </a:r>
          </a:p>
        </p:txBody>
      </p:sp>
      <p:sp>
        <p:nvSpPr>
          <p:cNvPr name="TextBox 12" id="12"/>
          <p:cNvSpPr txBox="true"/>
          <p:nvPr/>
        </p:nvSpPr>
        <p:spPr>
          <a:xfrm rot="0">
            <a:off x="577082" y="3740876"/>
            <a:ext cx="12133109" cy="3824397"/>
          </a:xfrm>
          <a:prstGeom prst="rect">
            <a:avLst/>
          </a:prstGeom>
        </p:spPr>
        <p:txBody>
          <a:bodyPr anchor="t" rtlCol="false" tIns="0" lIns="0" bIns="0" rIns="0">
            <a:spAutoFit/>
          </a:bodyPr>
          <a:lstStyle/>
          <a:p>
            <a:pPr marL="1173025" indent="-586513" lvl="1">
              <a:lnSpc>
                <a:spcPts val="7606"/>
              </a:lnSpc>
              <a:buFont typeface="Arial"/>
              <a:buChar char="•"/>
            </a:pPr>
            <a:r>
              <a:rPr lang="en-US" sz="5433">
                <a:solidFill>
                  <a:srgbClr val="000000"/>
                </a:solidFill>
                <a:latin typeface="Lato"/>
              </a:rPr>
              <a:t>Employee Awareness</a:t>
            </a:r>
          </a:p>
          <a:p>
            <a:pPr marL="1173025" indent="-586513" lvl="1">
              <a:lnSpc>
                <a:spcPts val="7606"/>
              </a:lnSpc>
              <a:buFont typeface="Arial"/>
              <a:buChar char="•"/>
            </a:pPr>
            <a:r>
              <a:rPr lang="en-US" sz="5433">
                <a:solidFill>
                  <a:srgbClr val="000000"/>
                </a:solidFill>
                <a:latin typeface="Lato"/>
              </a:rPr>
              <a:t>Security policies and procedures</a:t>
            </a:r>
          </a:p>
          <a:p>
            <a:pPr marL="1173025" indent="-586513" lvl="1">
              <a:lnSpc>
                <a:spcPts val="7606"/>
              </a:lnSpc>
              <a:buFont typeface="Arial"/>
              <a:buChar char="•"/>
            </a:pPr>
            <a:r>
              <a:rPr lang="en-US" sz="5433">
                <a:solidFill>
                  <a:srgbClr val="000000"/>
                </a:solidFill>
                <a:latin typeface="Lato"/>
              </a:rPr>
              <a:t>User authentication</a:t>
            </a:r>
          </a:p>
          <a:p>
            <a:pPr algn="l" marL="1173025" indent="-586513" lvl="1">
              <a:lnSpc>
                <a:spcPts val="7606"/>
              </a:lnSpc>
              <a:spcBef>
                <a:spcPct val="0"/>
              </a:spcBef>
              <a:buFont typeface="Arial"/>
              <a:buChar char="•"/>
            </a:pPr>
            <a:r>
              <a:rPr lang="en-US" sz="5433">
                <a:solidFill>
                  <a:srgbClr val="000000"/>
                </a:solidFill>
                <a:latin typeface="Lato"/>
              </a:rPr>
              <a:t>Security software</a:t>
            </a:r>
          </a:p>
        </p:txBody>
      </p:sp>
      <p:sp>
        <p:nvSpPr>
          <p:cNvPr name="TextBox 13" id="13"/>
          <p:cNvSpPr txBox="true"/>
          <p:nvPr/>
        </p:nvSpPr>
        <p:spPr>
          <a:xfrm rot="0">
            <a:off x="577082" y="1988310"/>
            <a:ext cx="8288565" cy="750901"/>
          </a:xfrm>
          <a:prstGeom prst="rect">
            <a:avLst/>
          </a:prstGeom>
        </p:spPr>
        <p:txBody>
          <a:bodyPr anchor="t" rtlCol="false" tIns="0" lIns="0" bIns="0" rIns="0">
            <a:spAutoFit/>
          </a:bodyPr>
          <a:lstStyle/>
          <a:p>
            <a:pPr>
              <a:lnSpc>
                <a:spcPts val="5853"/>
              </a:lnSpc>
            </a:pPr>
            <a:r>
              <a:rPr lang="en-US" sz="5180">
                <a:solidFill>
                  <a:srgbClr val="000000"/>
                </a:solidFill>
                <a:latin typeface="Lato"/>
              </a:rPr>
              <a:t>Social Engineering</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2731410"/>
            <a:ext cx="15185313" cy="655111"/>
          </a:xfrm>
          <a:prstGeom prst="rect">
            <a:avLst/>
          </a:prstGeom>
        </p:spPr>
        <p:txBody>
          <a:bodyPr anchor="t" rtlCol="false" tIns="0" lIns="0" bIns="0" rIns="0">
            <a:spAutoFit/>
          </a:bodyPr>
          <a:lstStyle/>
          <a:p>
            <a:pPr algn="l">
              <a:lnSpc>
                <a:spcPts val="5366"/>
              </a:lnSpc>
              <a:spcBef>
                <a:spcPct val="0"/>
              </a:spcBef>
            </a:pPr>
            <a:r>
              <a:rPr lang="en-US" sz="3833">
                <a:solidFill>
                  <a:srgbClr val="000000"/>
                </a:solidFill>
                <a:latin typeface="Fira Code"/>
              </a:rPr>
              <a:t>Prevention</a:t>
            </a:r>
          </a:p>
        </p:txBody>
      </p:sp>
      <p:sp>
        <p:nvSpPr>
          <p:cNvPr name="TextBox 12" id="12"/>
          <p:cNvSpPr txBox="true"/>
          <p:nvPr/>
        </p:nvSpPr>
        <p:spPr>
          <a:xfrm rot="0">
            <a:off x="1028700" y="3786119"/>
            <a:ext cx="13853525" cy="4350471"/>
          </a:xfrm>
          <a:prstGeom prst="rect">
            <a:avLst/>
          </a:prstGeom>
        </p:spPr>
        <p:txBody>
          <a:bodyPr anchor="t" rtlCol="false" tIns="0" lIns="0" bIns="0" rIns="0">
            <a:spAutoFit/>
          </a:bodyPr>
          <a:lstStyle/>
          <a:p>
            <a:pPr marL="1339354" indent="-669677" lvl="1">
              <a:lnSpc>
                <a:spcPts val="8685"/>
              </a:lnSpc>
              <a:buFont typeface="Arial"/>
              <a:buChar char="•"/>
            </a:pPr>
            <a:r>
              <a:rPr lang="en-US" sz="6203">
                <a:solidFill>
                  <a:srgbClr val="000000"/>
                </a:solidFill>
                <a:latin typeface="Lato"/>
              </a:rPr>
              <a:t>Attachments</a:t>
            </a:r>
          </a:p>
          <a:p>
            <a:pPr marL="1339354" indent="-669677" lvl="1">
              <a:lnSpc>
                <a:spcPts val="8685"/>
              </a:lnSpc>
              <a:buFont typeface="Arial"/>
              <a:buChar char="•"/>
            </a:pPr>
            <a:r>
              <a:rPr lang="en-US" sz="6203">
                <a:solidFill>
                  <a:srgbClr val="000000"/>
                </a:solidFill>
                <a:latin typeface="Lato"/>
              </a:rPr>
              <a:t>Legitimate source</a:t>
            </a:r>
          </a:p>
          <a:p>
            <a:pPr marL="1339354" indent="-669677" lvl="1">
              <a:lnSpc>
                <a:spcPts val="8685"/>
              </a:lnSpc>
              <a:buFont typeface="Arial"/>
              <a:buChar char="•"/>
            </a:pPr>
            <a:r>
              <a:rPr lang="en-US" sz="6203">
                <a:solidFill>
                  <a:srgbClr val="000000"/>
                </a:solidFill>
                <a:latin typeface="Lato"/>
              </a:rPr>
              <a:t>Be skeptical and vigilant</a:t>
            </a:r>
          </a:p>
          <a:p>
            <a:pPr algn="l" marL="1339354" indent="-669677" lvl="1">
              <a:lnSpc>
                <a:spcPts val="8685"/>
              </a:lnSpc>
              <a:spcBef>
                <a:spcPct val="0"/>
              </a:spcBef>
              <a:buFont typeface="Arial"/>
              <a:buChar char="•"/>
            </a:pPr>
            <a:r>
              <a:rPr lang="en-US" sz="6203">
                <a:solidFill>
                  <a:srgbClr val="000000"/>
                </a:solidFill>
                <a:latin typeface="Lato"/>
              </a:rPr>
              <a:t>Reporting</a:t>
            </a:r>
          </a:p>
        </p:txBody>
      </p:sp>
      <p:sp>
        <p:nvSpPr>
          <p:cNvPr name="TextBox 13" id="13"/>
          <p:cNvSpPr txBox="true"/>
          <p:nvPr/>
        </p:nvSpPr>
        <p:spPr>
          <a:xfrm rot="0">
            <a:off x="577082" y="1988310"/>
            <a:ext cx="8288565" cy="750901"/>
          </a:xfrm>
          <a:prstGeom prst="rect">
            <a:avLst/>
          </a:prstGeom>
        </p:spPr>
        <p:txBody>
          <a:bodyPr anchor="t" rtlCol="false" tIns="0" lIns="0" bIns="0" rIns="0">
            <a:spAutoFit/>
          </a:bodyPr>
          <a:lstStyle/>
          <a:p>
            <a:pPr>
              <a:lnSpc>
                <a:spcPts val="5853"/>
              </a:lnSpc>
            </a:pPr>
            <a:r>
              <a:rPr lang="en-US" sz="5180">
                <a:solidFill>
                  <a:srgbClr val="000000"/>
                </a:solidFill>
                <a:latin typeface="Lato"/>
              </a:rPr>
              <a:t>Social Engineering</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83969" y="8726618"/>
            <a:ext cx="18208928" cy="1728677"/>
            <a:chOff x="0" y="0"/>
            <a:chExt cx="24278570" cy="2304902"/>
          </a:xfrm>
        </p:grpSpPr>
        <p:pic>
          <p:nvPicPr>
            <p:cNvPr name="Picture 4" id="4"/>
            <p:cNvPicPr>
              <a:picLocks noChangeAspect="true"/>
            </p:cNvPicPr>
            <p:nvPr/>
          </p:nvPicPr>
          <p:blipFill>
            <a:blip r:embed="rId4"/>
            <a:srcRect l="0" t="41564" r="0" b="44186"/>
            <a:stretch>
              <a:fillRect/>
            </a:stretch>
          </p:blipFill>
          <p:spPr>
            <a:xfrm flipH="false" flipV="false">
              <a:off x="0" y="0"/>
              <a:ext cx="24278570" cy="2304902"/>
            </a:xfrm>
            <a:prstGeom prst="rect">
              <a:avLst/>
            </a:prstGeom>
          </p:spPr>
        </p:pic>
      </p:grpSp>
      <p:grpSp>
        <p:nvGrpSpPr>
          <p:cNvPr name="Group 5" id="5"/>
          <p:cNvGrpSpPr/>
          <p:nvPr/>
        </p:nvGrpSpPr>
        <p:grpSpPr>
          <a:xfrm rot="0">
            <a:off x="-1977251" y="7492178"/>
            <a:ext cx="11751089" cy="1234440"/>
            <a:chOff x="0" y="0"/>
            <a:chExt cx="5803009" cy="609600"/>
          </a:xfrm>
        </p:grpSpPr>
        <p:sp>
          <p:nvSpPr>
            <p:cNvPr name="Freeform 6" id="6"/>
            <p:cNvSpPr/>
            <p:nvPr/>
          </p:nvSpPr>
          <p:spPr>
            <a:xfrm flipH="false" flipV="false" rot="0">
              <a:off x="0" y="0"/>
              <a:ext cx="5803009" cy="609600"/>
            </a:xfrm>
            <a:custGeom>
              <a:avLst/>
              <a:gdLst/>
              <a:ahLst/>
              <a:cxnLst/>
              <a:rect r="r" b="b" t="t" l="l"/>
              <a:pathLst>
                <a:path h="609600" w="5803009">
                  <a:moveTo>
                    <a:pt x="5599809" y="0"/>
                  </a:moveTo>
                  <a:lnTo>
                    <a:pt x="0" y="0"/>
                  </a:lnTo>
                  <a:lnTo>
                    <a:pt x="203200" y="609600"/>
                  </a:lnTo>
                  <a:lnTo>
                    <a:pt x="5803009" y="609600"/>
                  </a:lnTo>
                  <a:lnTo>
                    <a:pt x="5599809" y="0"/>
                  </a:lnTo>
                  <a:close/>
                </a:path>
              </a:pathLst>
            </a:custGeom>
            <a:solidFill>
              <a:srgbClr val="45C9FF"/>
            </a:solidFill>
          </p:spPr>
        </p:sp>
        <p:sp>
          <p:nvSpPr>
            <p:cNvPr name="TextBox 7" id="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2431202" y="3111128"/>
            <a:ext cx="12695581" cy="3238500"/>
          </a:xfrm>
          <a:prstGeom prst="rect">
            <a:avLst/>
          </a:prstGeom>
        </p:spPr>
        <p:txBody>
          <a:bodyPr anchor="t" rtlCol="false" tIns="0" lIns="0" bIns="0" rIns="0">
            <a:spAutoFit/>
          </a:bodyPr>
          <a:lstStyle/>
          <a:p>
            <a:pPr algn="ctr">
              <a:lnSpc>
                <a:spcPts val="12715"/>
              </a:lnSpc>
            </a:pPr>
            <a:r>
              <a:rPr lang="en-US" sz="10596">
                <a:solidFill>
                  <a:srgbClr val="000000"/>
                </a:solidFill>
                <a:latin typeface="Raleway"/>
              </a:rPr>
              <a:t>Mobile Device Security</a:t>
            </a:r>
          </a:p>
        </p:txBody>
      </p:sp>
      <p:grpSp>
        <p:nvGrpSpPr>
          <p:cNvPr name="Group 9" id="9"/>
          <p:cNvGrpSpPr/>
          <p:nvPr/>
        </p:nvGrpSpPr>
        <p:grpSpPr>
          <a:xfrm rot="0">
            <a:off x="9308375" y="7492178"/>
            <a:ext cx="10068006" cy="1234440"/>
            <a:chOff x="0" y="0"/>
            <a:chExt cx="4971856" cy="609600"/>
          </a:xfrm>
        </p:grpSpPr>
        <p:sp>
          <p:nvSpPr>
            <p:cNvPr name="Freeform 10" id="10"/>
            <p:cNvSpPr/>
            <p:nvPr/>
          </p:nvSpPr>
          <p:spPr>
            <a:xfrm flipH="false" flipV="false" rot="0">
              <a:off x="0" y="0"/>
              <a:ext cx="4971856" cy="609600"/>
            </a:xfrm>
            <a:custGeom>
              <a:avLst/>
              <a:gdLst/>
              <a:ahLst/>
              <a:cxnLst/>
              <a:rect r="r" b="b" t="t" l="l"/>
              <a:pathLst>
                <a:path h="609600" w="4971856">
                  <a:moveTo>
                    <a:pt x="4768656" y="0"/>
                  </a:moveTo>
                  <a:lnTo>
                    <a:pt x="0" y="0"/>
                  </a:lnTo>
                  <a:lnTo>
                    <a:pt x="203200" y="609600"/>
                  </a:lnTo>
                  <a:lnTo>
                    <a:pt x="4971856" y="609600"/>
                  </a:lnTo>
                  <a:lnTo>
                    <a:pt x="4768656" y="0"/>
                  </a:lnTo>
                  <a:close/>
                </a:path>
              </a:pathLst>
            </a:custGeom>
            <a:solidFill>
              <a:srgbClr val="975EFF"/>
            </a:solidFill>
          </p:spPr>
        </p:sp>
        <p:sp>
          <p:nvSpPr>
            <p:cNvPr name="TextBox 11" id="11"/>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577082" y="1623810"/>
            <a:ext cx="8288565" cy="760426"/>
          </a:xfrm>
          <a:prstGeom prst="rect">
            <a:avLst/>
          </a:prstGeom>
        </p:spPr>
        <p:txBody>
          <a:bodyPr anchor="t" rtlCol="false" tIns="0" lIns="0" bIns="0" rIns="0">
            <a:spAutoFit/>
          </a:bodyPr>
          <a:lstStyle/>
          <a:p>
            <a:pPr>
              <a:lnSpc>
                <a:spcPts val="5853"/>
              </a:lnSpc>
            </a:pPr>
            <a:r>
              <a:rPr lang="en-US" sz="5180">
                <a:solidFill>
                  <a:srgbClr val="000000"/>
                </a:solidFill>
                <a:latin typeface="Raleway"/>
              </a:rPr>
              <a:t>Mobile Device Security</a:t>
            </a:r>
          </a:p>
        </p:txBody>
      </p:sp>
      <p:sp>
        <p:nvSpPr>
          <p:cNvPr name="TextBox 12" id="12"/>
          <p:cNvSpPr txBox="true"/>
          <p:nvPr/>
        </p:nvSpPr>
        <p:spPr>
          <a:xfrm rot="0">
            <a:off x="1028700" y="3776594"/>
            <a:ext cx="13609843" cy="4285482"/>
          </a:xfrm>
          <a:prstGeom prst="rect">
            <a:avLst/>
          </a:prstGeom>
        </p:spPr>
        <p:txBody>
          <a:bodyPr anchor="t" rtlCol="false" tIns="0" lIns="0" bIns="0" rIns="0">
            <a:spAutoFit/>
          </a:bodyPr>
          <a:lstStyle/>
          <a:p>
            <a:pPr marL="1315795" indent="-657898" lvl="1">
              <a:lnSpc>
                <a:spcPts val="8532"/>
              </a:lnSpc>
              <a:buFont typeface="Arial"/>
              <a:buChar char="•"/>
            </a:pPr>
            <a:r>
              <a:rPr lang="en-US" sz="6094">
                <a:solidFill>
                  <a:srgbClr val="000000"/>
                </a:solidFill>
                <a:latin typeface="Lato"/>
              </a:rPr>
              <a:t>Software update</a:t>
            </a:r>
          </a:p>
          <a:p>
            <a:pPr marL="1315795" indent="-657898" lvl="1">
              <a:lnSpc>
                <a:spcPts val="8532"/>
              </a:lnSpc>
              <a:buFont typeface="Arial"/>
              <a:buChar char="•"/>
            </a:pPr>
            <a:r>
              <a:rPr lang="en-US" sz="6094">
                <a:solidFill>
                  <a:srgbClr val="000000"/>
                </a:solidFill>
                <a:latin typeface="Lato"/>
              </a:rPr>
              <a:t>Passwords</a:t>
            </a:r>
          </a:p>
          <a:p>
            <a:pPr marL="1315795" indent="-657898" lvl="1">
              <a:lnSpc>
                <a:spcPts val="8532"/>
              </a:lnSpc>
              <a:buFont typeface="Arial"/>
              <a:buChar char="•"/>
            </a:pPr>
            <a:r>
              <a:rPr lang="en-US" sz="6094">
                <a:solidFill>
                  <a:srgbClr val="000000"/>
                </a:solidFill>
                <a:latin typeface="Lato"/>
              </a:rPr>
              <a:t>Biometric authentication</a:t>
            </a:r>
          </a:p>
          <a:p>
            <a:pPr algn="l">
              <a:lnSpc>
                <a:spcPts val="8532"/>
              </a:lnSpc>
              <a:spcBef>
                <a:spcPct val="0"/>
              </a:spcBef>
            </a:pP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577082" y="1623810"/>
            <a:ext cx="8288565" cy="760426"/>
          </a:xfrm>
          <a:prstGeom prst="rect">
            <a:avLst/>
          </a:prstGeom>
        </p:spPr>
        <p:txBody>
          <a:bodyPr anchor="t" rtlCol="false" tIns="0" lIns="0" bIns="0" rIns="0">
            <a:spAutoFit/>
          </a:bodyPr>
          <a:lstStyle/>
          <a:p>
            <a:pPr>
              <a:lnSpc>
                <a:spcPts val="5853"/>
              </a:lnSpc>
            </a:pPr>
            <a:r>
              <a:rPr lang="en-US" sz="5180">
                <a:solidFill>
                  <a:srgbClr val="000000"/>
                </a:solidFill>
                <a:latin typeface="Raleway"/>
              </a:rPr>
              <a:t>Mobile Device Security</a:t>
            </a:r>
          </a:p>
        </p:txBody>
      </p:sp>
      <p:sp>
        <p:nvSpPr>
          <p:cNvPr name="TextBox 12" id="12"/>
          <p:cNvSpPr txBox="true"/>
          <p:nvPr/>
        </p:nvSpPr>
        <p:spPr>
          <a:xfrm rot="0">
            <a:off x="1028700" y="3776594"/>
            <a:ext cx="13609843" cy="5364596"/>
          </a:xfrm>
          <a:prstGeom prst="rect">
            <a:avLst/>
          </a:prstGeom>
        </p:spPr>
        <p:txBody>
          <a:bodyPr anchor="t" rtlCol="false" tIns="0" lIns="0" bIns="0" rIns="0">
            <a:spAutoFit/>
          </a:bodyPr>
          <a:lstStyle/>
          <a:p>
            <a:pPr marL="1315795" indent="-657898" lvl="1">
              <a:lnSpc>
                <a:spcPts val="8532"/>
              </a:lnSpc>
              <a:buFont typeface="Arial"/>
              <a:buChar char="•"/>
            </a:pPr>
            <a:r>
              <a:rPr lang="en-US" sz="6094">
                <a:solidFill>
                  <a:srgbClr val="000000"/>
                </a:solidFill>
                <a:latin typeface="Lato"/>
              </a:rPr>
              <a:t>Security software</a:t>
            </a:r>
          </a:p>
          <a:p>
            <a:pPr marL="1315795" indent="-657898" lvl="1">
              <a:lnSpc>
                <a:spcPts val="8532"/>
              </a:lnSpc>
              <a:buFont typeface="Arial"/>
              <a:buChar char="•"/>
            </a:pPr>
            <a:r>
              <a:rPr lang="en-US" sz="6094">
                <a:solidFill>
                  <a:srgbClr val="000000"/>
                </a:solidFill>
                <a:latin typeface="Lato"/>
              </a:rPr>
              <a:t>Public WiFi</a:t>
            </a:r>
          </a:p>
          <a:p>
            <a:pPr marL="1315795" indent="-657898" lvl="1">
              <a:lnSpc>
                <a:spcPts val="8532"/>
              </a:lnSpc>
              <a:buFont typeface="Arial"/>
              <a:buChar char="•"/>
            </a:pPr>
            <a:r>
              <a:rPr lang="en-US" sz="6094">
                <a:solidFill>
                  <a:srgbClr val="000000"/>
                </a:solidFill>
                <a:latin typeface="Lato"/>
              </a:rPr>
              <a:t>Messages or request</a:t>
            </a:r>
          </a:p>
          <a:p>
            <a:pPr marL="1315795" indent="-657898" lvl="1">
              <a:lnSpc>
                <a:spcPts val="8532"/>
              </a:lnSpc>
              <a:buFont typeface="Arial"/>
              <a:buChar char="•"/>
            </a:pPr>
            <a:r>
              <a:rPr lang="en-US" sz="6094">
                <a:solidFill>
                  <a:srgbClr val="000000"/>
                </a:solidFill>
                <a:latin typeface="Lato"/>
              </a:rPr>
              <a:t>Third Party apps</a:t>
            </a:r>
          </a:p>
          <a:p>
            <a:pPr algn="l">
              <a:lnSpc>
                <a:spcPts val="8532"/>
              </a:lnSpc>
              <a:spcBef>
                <a:spcPct val="0"/>
              </a:spcBef>
            </a:pP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83969" y="8726618"/>
            <a:ext cx="18208928" cy="1728677"/>
            <a:chOff x="0" y="0"/>
            <a:chExt cx="24278570" cy="2304902"/>
          </a:xfrm>
        </p:grpSpPr>
        <p:pic>
          <p:nvPicPr>
            <p:cNvPr name="Picture 4" id="4"/>
            <p:cNvPicPr>
              <a:picLocks noChangeAspect="true"/>
            </p:cNvPicPr>
            <p:nvPr/>
          </p:nvPicPr>
          <p:blipFill>
            <a:blip r:embed="rId4"/>
            <a:srcRect l="0" t="41564" r="0" b="44186"/>
            <a:stretch>
              <a:fillRect/>
            </a:stretch>
          </p:blipFill>
          <p:spPr>
            <a:xfrm flipH="false" flipV="false">
              <a:off x="0" y="0"/>
              <a:ext cx="24278570" cy="2304902"/>
            </a:xfrm>
            <a:prstGeom prst="rect">
              <a:avLst/>
            </a:prstGeom>
          </p:spPr>
        </p:pic>
      </p:grpSp>
      <p:grpSp>
        <p:nvGrpSpPr>
          <p:cNvPr name="Group 5" id="5"/>
          <p:cNvGrpSpPr/>
          <p:nvPr/>
        </p:nvGrpSpPr>
        <p:grpSpPr>
          <a:xfrm rot="0">
            <a:off x="-1977251" y="7492178"/>
            <a:ext cx="11751089" cy="1234440"/>
            <a:chOff x="0" y="0"/>
            <a:chExt cx="5803009" cy="609600"/>
          </a:xfrm>
        </p:grpSpPr>
        <p:sp>
          <p:nvSpPr>
            <p:cNvPr name="Freeform 6" id="6"/>
            <p:cNvSpPr/>
            <p:nvPr/>
          </p:nvSpPr>
          <p:spPr>
            <a:xfrm flipH="false" flipV="false" rot="0">
              <a:off x="0" y="0"/>
              <a:ext cx="5803009" cy="609600"/>
            </a:xfrm>
            <a:custGeom>
              <a:avLst/>
              <a:gdLst/>
              <a:ahLst/>
              <a:cxnLst/>
              <a:rect r="r" b="b" t="t" l="l"/>
              <a:pathLst>
                <a:path h="609600" w="5803009">
                  <a:moveTo>
                    <a:pt x="5599809" y="0"/>
                  </a:moveTo>
                  <a:lnTo>
                    <a:pt x="0" y="0"/>
                  </a:lnTo>
                  <a:lnTo>
                    <a:pt x="203200" y="609600"/>
                  </a:lnTo>
                  <a:lnTo>
                    <a:pt x="5803009" y="609600"/>
                  </a:lnTo>
                  <a:lnTo>
                    <a:pt x="5599809" y="0"/>
                  </a:lnTo>
                  <a:close/>
                </a:path>
              </a:pathLst>
            </a:custGeom>
            <a:solidFill>
              <a:srgbClr val="45C9FF"/>
            </a:solidFill>
          </p:spPr>
        </p:sp>
        <p:sp>
          <p:nvSpPr>
            <p:cNvPr name="TextBox 7" id="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2796210" y="3374417"/>
            <a:ext cx="12695581" cy="1628775"/>
          </a:xfrm>
          <a:prstGeom prst="rect">
            <a:avLst/>
          </a:prstGeom>
        </p:spPr>
        <p:txBody>
          <a:bodyPr anchor="t" rtlCol="false" tIns="0" lIns="0" bIns="0" rIns="0">
            <a:spAutoFit/>
          </a:bodyPr>
          <a:lstStyle/>
          <a:p>
            <a:pPr algn="ctr">
              <a:lnSpc>
                <a:spcPts val="12715"/>
              </a:lnSpc>
            </a:pPr>
            <a:r>
              <a:rPr lang="en-US" sz="10596">
                <a:solidFill>
                  <a:srgbClr val="000000"/>
                </a:solidFill>
                <a:latin typeface="Raleway"/>
              </a:rPr>
              <a:t>Questions</a:t>
            </a:r>
          </a:p>
        </p:txBody>
      </p:sp>
      <p:grpSp>
        <p:nvGrpSpPr>
          <p:cNvPr name="Group 9" id="9"/>
          <p:cNvGrpSpPr/>
          <p:nvPr/>
        </p:nvGrpSpPr>
        <p:grpSpPr>
          <a:xfrm rot="0">
            <a:off x="9308375" y="7492178"/>
            <a:ext cx="10068006" cy="1234440"/>
            <a:chOff x="0" y="0"/>
            <a:chExt cx="4971856" cy="609600"/>
          </a:xfrm>
        </p:grpSpPr>
        <p:sp>
          <p:nvSpPr>
            <p:cNvPr name="Freeform 10" id="10"/>
            <p:cNvSpPr/>
            <p:nvPr/>
          </p:nvSpPr>
          <p:spPr>
            <a:xfrm flipH="false" flipV="false" rot="0">
              <a:off x="0" y="0"/>
              <a:ext cx="4971856" cy="609600"/>
            </a:xfrm>
            <a:custGeom>
              <a:avLst/>
              <a:gdLst/>
              <a:ahLst/>
              <a:cxnLst/>
              <a:rect r="r" b="b" t="t" l="l"/>
              <a:pathLst>
                <a:path h="609600" w="4971856">
                  <a:moveTo>
                    <a:pt x="4768656" y="0"/>
                  </a:moveTo>
                  <a:lnTo>
                    <a:pt x="0" y="0"/>
                  </a:lnTo>
                  <a:lnTo>
                    <a:pt x="203200" y="609600"/>
                  </a:lnTo>
                  <a:lnTo>
                    <a:pt x="4971856" y="609600"/>
                  </a:lnTo>
                  <a:lnTo>
                    <a:pt x="4768656" y="0"/>
                  </a:lnTo>
                  <a:close/>
                </a:path>
              </a:pathLst>
            </a:custGeom>
            <a:solidFill>
              <a:srgbClr val="975EFF"/>
            </a:solidFill>
          </p:spPr>
        </p:sp>
        <p:sp>
          <p:nvSpPr>
            <p:cNvPr name="TextBox 11" id="11"/>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83969" y="8726618"/>
            <a:ext cx="18208928" cy="1728677"/>
            <a:chOff x="0" y="0"/>
            <a:chExt cx="24278570" cy="2304902"/>
          </a:xfrm>
        </p:grpSpPr>
        <p:pic>
          <p:nvPicPr>
            <p:cNvPr name="Picture 4" id="4"/>
            <p:cNvPicPr>
              <a:picLocks noChangeAspect="true"/>
            </p:cNvPicPr>
            <p:nvPr/>
          </p:nvPicPr>
          <p:blipFill>
            <a:blip r:embed="rId4"/>
            <a:srcRect l="0" t="41564" r="0" b="44186"/>
            <a:stretch>
              <a:fillRect/>
            </a:stretch>
          </p:blipFill>
          <p:spPr>
            <a:xfrm flipH="false" flipV="false">
              <a:off x="0" y="0"/>
              <a:ext cx="24278570" cy="2304902"/>
            </a:xfrm>
            <a:prstGeom prst="rect">
              <a:avLst/>
            </a:prstGeom>
          </p:spPr>
        </p:pic>
      </p:grpSp>
      <p:grpSp>
        <p:nvGrpSpPr>
          <p:cNvPr name="Group 5" id="5"/>
          <p:cNvGrpSpPr/>
          <p:nvPr/>
        </p:nvGrpSpPr>
        <p:grpSpPr>
          <a:xfrm rot="0">
            <a:off x="-1977251" y="7492178"/>
            <a:ext cx="11751089" cy="1234440"/>
            <a:chOff x="0" y="0"/>
            <a:chExt cx="5803009" cy="609600"/>
          </a:xfrm>
        </p:grpSpPr>
        <p:sp>
          <p:nvSpPr>
            <p:cNvPr name="Freeform 6" id="6"/>
            <p:cNvSpPr/>
            <p:nvPr/>
          </p:nvSpPr>
          <p:spPr>
            <a:xfrm flipH="false" flipV="false" rot="0">
              <a:off x="0" y="0"/>
              <a:ext cx="5803009" cy="609600"/>
            </a:xfrm>
            <a:custGeom>
              <a:avLst/>
              <a:gdLst/>
              <a:ahLst/>
              <a:cxnLst/>
              <a:rect r="r" b="b" t="t" l="l"/>
              <a:pathLst>
                <a:path h="609600" w="5803009">
                  <a:moveTo>
                    <a:pt x="5599809" y="0"/>
                  </a:moveTo>
                  <a:lnTo>
                    <a:pt x="0" y="0"/>
                  </a:lnTo>
                  <a:lnTo>
                    <a:pt x="203200" y="609600"/>
                  </a:lnTo>
                  <a:lnTo>
                    <a:pt x="5803009" y="609600"/>
                  </a:lnTo>
                  <a:lnTo>
                    <a:pt x="5599809" y="0"/>
                  </a:lnTo>
                  <a:close/>
                </a:path>
              </a:pathLst>
            </a:custGeom>
            <a:solidFill>
              <a:srgbClr val="45C9FF"/>
            </a:solidFill>
          </p:spPr>
        </p:sp>
        <p:sp>
          <p:nvSpPr>
            <p:cNvPr name="TextBox 7" id="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2796210" y="2630864"/>
            <a:ext cx="12695581" cy="3238500"/>
          </a:xfrm>
          <a:prstGeom prst="rect">
            <a:avLst/>
          </a:prstGeom>
        </p:spPr>
        <p:txBody>
          <a:bodyPr anchor="t" rtlCol="false" tIns="0" lIns="0" bIns="0" rIns="0">
            <a:spAutoFit/>
          </a:bodyPr>
          <a:lstStyle/>
          <a:p>
            <a:pPr algn="ctr">
              <a:lnSpc>
                <a:spcPts val="12715"/>
              </a:lnSpc>
            </a:pPr>
            <a:r>
              <a:rPr lang="en-US" sz="10596">
                <a:solidFill>
                  <a:srgbClr val="000000"/>
                </a:solidFill>
                <a:latin typeface="Raleway"/>
              </a:rPr>
              <a:t>Recap and Takeaways</a:t>
            </a:r>
          </a:p>
        </p:txBody>
      </p:sp>
      <p:grpSp>
        <p:nvGrpSpPr>
          <p:cNvPr name="Group 9" id="9"/>
          <p:cNvGrpSpPr/>
          <p:nvPr/>
        </p:nvGrpSpPr>
        <p:grpSpPr>
          <a:xfrm rot="0">
            <a:off x="9308375" y="7492178"/>
            <a:ext cx="10068006" cy="1234440"/>
            <a:chOff x="0" y="0"/>
            <a:chExt cx="4971856" cy="609600"/>
          </a:xfrm>
        </p:grpSpPr>
        <p:sp>
          <p:nvSpPr>
            <p:cNvPr name="Freeform 10" id="10"/>
            <p:cNvSpPr/>
            <p:nvPr/>
          </p:nvSpPr>
          <p:spPr>
            <a:xfrm flipH="false" flipV="false" rot="0">
              <a:off x="0" y="0"/>
              <a:ext cx="4971856" cy="609600"/>
            </a:xfrm>
            <a:custGeom>
              <a:avLst/>
              <a:gdLst/>
              <a:ahLst/>
              <a:cxnLst/>
              <a:rect r="r" b="b" t="t" l="l"/>
              <a:pathLst>
                <a:path h="609600" w="4971856">
                  <a:moveTo>
                    <a:pt x="4768656" y="0"/>
                  </a:moveTo>
                  <a:lnTo>
                    <a:pt x="0" y="0"/>
                  </a:lnTo>
                  <a:lnTo>
                    <a:pt x="203200" y="609600"/>
                  </a:lnTo>
                  <a:lnTo>
                    <a:pt x="4971856" y="609600"/>
                  </a:lnTo>
                  <a:lnTo>
                    <a:pt x="4768656" y="0"/>
                  </a:lnTo>
                  <a:close/>
                </a:path>
              </a:pathLst>
            </a:custGeom>
            <a:solidFill>
              <a:srgbClr val="975EFF"/>
            </a:solidFill>
          </p:spPr>
        </p:sp>
        <p:sp>
          <p:nvSpPr>
            <p:cNvPr name="TextBox 11" id="11"/>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a:grpSpLocks noChangeAspect="true"/>
          </p:cNvGrpSpPr>
          <p:nvPr/>
        </p:nvGrpSpPr>
        <p:grpSpPr>
          <a:xfrm rot="0">
            <a:off x="11090064" y="0"/>
            <a:ext cx="11959943" cy="10356772"/>
            <a:chOff x="0" y="0"/>
            <a:chExt cx="4282440" cy="3708400"/>
          </a:xfrm>
        </p:grpSpPr>
        <p:sp>
          <p:nvSpPr>
            <p:cNvPr name="Freeform 4" id="4"/>
            <p:cNvSpPr/>
            <p:nvPr/>
          </p:nvSpPr>
          <p:spPr>
            <a:xfrm flipH="false" flipV="false" rot="0">
              <a:off x="0" y="0"/>
              <a:ext cx="4282440" cy="3708400"/>
            </a:xfrm>
            <a:custGeom>
              <a:avLst/>
              <a:gdLst/>
              <a:ahLst/>
              <a:cxnLst/>
              <a:rect r="r" b="b" t="t" l="l"/>
              <a:pathLst>
                <a:path h="3708400" w="4282440">
                  <a:moveTo>
                    <a:pt x="3211830" y="0"/>
                  </a:moveTo>
                  <a:lnTo>
                    <a:pt x="1070610" y="0"/>
                  </a:lnTo>
                  <a:lnTo>
                    <a:pt x="0" y="1854200"/>
                  </a:lnTo>
                  <a:lnTo>
                    <a:pt x="1070610" y="3708400"/>
                  </a:lnTo>
                  <a:lnTo>
                    <a:pt x="3211830" y="3708400"/>
                  </a:lnTo>
                  <a:lnTo>
                    <a:pt x="4282440" y="1854200"/>
                  </a:lnTo>
                  <a:close/>
                </a:path>
              </a:pathLst>
            </a:custGeom>
            <a:blipFill>
              <a:blip r:embed="rId4"/>
              <a:stretch>
                <a:fillRect l="-14946" t="0" r="-14946" b="0"/>
              </a:stretch>
            </a:blipFill>
          </p:spPr>
        </p:sp>
      </p:grpSp>
      <p:grpSp>
        <p:nvGrpSpPr>
          <p:cNvPr name="Group 5" id="5"/>
          <p:cNvGrpSpPr/>
          <p:nvPr/>
        </p:nvGrpSpPr>
        <p:grpSpPr>
          <a:xfrm rot="-7184632">
            <a:off x="9593417" y="6643816"/>
            <a:ext cx="7674641" cy="1006362"/>
            <a:chOff x="0" y="0"/>
            <a:chExt cx="2916192" cy="382395"/>
          </a:xfrm>
        </p:grpSpPr>
        <p:sp>
          <p:nvSpPr>
            <p:cNvPr name="Freeform 6" id="6"/>
            <p:cNvSpPr/>
            <p:nvPr/>
          </p:nvSpPr>
          <p:spPr>
            <a:xfrm flipH="false" flipV="false" rot="0">
              <a:off x="0" y="0"/>
              <a:ext cx="2916192" cy="382395"/>
            </a:xfrm>
            <a:custGeom>
              <a:avLst/>
              <a:gdLst/>
              <a:ahLst/>
              <a:cxnLst/>
              <a:rect r="r" b="b" t="t" l="l"/>
              <a:pathLst>
                <a:path h="382395" w="2916192">
                  <a:moveTo>
                    <a:pt x="203200" y="0"/>
                  </a:moveTo>
                  <a:lnTo>
                    <a:pt x="2712992" y="0"/>
                  </a:lnTo>
                  <a:lnTo>
                    <a:pt x="2916192" y="382395"/>
                  </a:lnTo>
                  <a:lnTo>
                    <a:pt x="0" y="382395"/>
                  </a:lnTo>
                  <a:lnTo>
                    <a:pt x="203200" y="0"/>
                  </a:lnTo>
                  <a:close/>
                </a:path>
              </a:pathLst>
            </a:custGeom>
            <a:solidFill>
              <a:srgbClr val="000000">
                <a:alpha val="64706"/>
              </a:srgbClr>
            </a:solidFill>
          </p:spPr>
        </p:sp>
        <p:sp>
          <p:nvSpPr>
            <p:cNvPr name="TextBox 7" id="7"/>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3610897">
            <a:off x="9505012" y="1326127"/>
            <a:ext cx="6092499" cy="897232"/>
            <a:chOff x="0" y="0"/>
            <a:chExt cx="2355988" cy="346962"/>
          </a:xfrm>
        </p:grpSpPr>
        <p:sp>
          <p:nvSpPr>
            <p:cNvPr name="Freeform 9" id="9"/>
            <p:cNvSpPr/>
            <p:nvPr/>
          </p:nvSpPr>
          <p:spPr>
            <a:xfrm flipH="false" flipV="false" rot="0">
              <a:off x="0" y="0"/>
              <a:ext cx="2355989" cy="346962"/>
            </a:xfrm>
            <a:custGeom>
              <a:avLst/>
              <a:gdLst/>
              <a:ahLst/>
              <a:cxnLst/>
              <a:rect r="r" b="b" t="t" l="l"/>
              <a:pathLst>
                <a:path h="346962" w="2355989">
                  <a:moveTo>
                    <a:pt x="203200" y="0"/>
                  </a:moveTo>
                  <a:lnTo>
                    <a:pt x="2152789" y="0"/>
                  </a:lnTo>
                  <a:lnTo>
                    <a:pt x="2355989" y="346962"/>
                  </a:lnTo>
                  <a:lnTo>
                    <a:pt x="0" y="346962"/>
                  </a:lnTo>
                  <a:lnTo>
                    <a:pt x="203200" y="0"/>
                  </a:lnTo>
                  <a:close/>
                </a:path>
              </a:pathLst>
            </a:custGeom>
            <a:solidFill>
              <a:srgbClr val="FFBA6B"/>
            </a:solidFill>
          </p:spPr>
        </p:sp>
        <p:sp>
          <p:nvSpPr>
            <p:cNvPr name="TextBox 10" id="10"/>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7184632">
            <a:off x="9821995" y="8179653"/>
            <a:ext cx="5612167" cy="725953"/>
            <a:chOff x="0" y="0"/>
            <a:chExt cx="2956203" cy="382395"/>
          </a:xfrm>
        </p:grpSpPr>
        <p:sp>
          <p:nvSpPr>
            <p:cNvPr name="Freeform 12" id="12"/>
            <p:cNvSpPr/>
            <p:nvPr/>
          </p:nvSpPr>
          <p:spPr>
            <a:xfrm flipH="false" flipV="false" rot="0">
              <a:off x="0" y="0"/>
              <a:ext cx="2956203" cy="382395"/>
            </a:xfrm>
            <a:custGeom>
              <a:avLst/>
              <a:gdLst/>
              <a:ahLst/>
              <a:cxnLst/>
              <a:rect r="r" b="b" t="t" l="l"/>
              <a:pathLst>
                <a:path h="382395" w="2956203">
                  <a:moveTo>
                    <a:pt x="203200" y="0"/>
                  </a:moveTo>
                  <a:lnTo>
                    <a:pt x="2753003" y="0"/>
                  </a:lnTo>
                  <a:lnTo>
                    <a:pt x="2956203" y="382395"/>
                  </a:lnTo>
                  <a:lnTo>
                    <a:pt x="0" y="382395"/>
                  </a:lnTo>
                  <a:lnTo>
                    <a:pt x="203200" y="0"/>
                  </a:lnTo>
                  <a:close/>
                </a:path>
              </a:pathLst>
            </a:custGeom>
            <a:solidFill>
              <a:srgbClr val="FFBA6B"/>
            </a:solidFill>
          </p:spPr>
        </p:sp>
        <p:sp>
          <p:nvSpPr>
            <p:cNvPr name="TextBox 13" id="13"/>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0">
            <a:off x="10489773" y="-403462"/>
            <a:ext cx="1307882" cy="1163560"/>
            <a:chOff x="0" y="0"/>
            <a:chExt cx="411202" cy="365827"/>
          </a:xfrm>
        </p:grpSpPr>
        <p:sp>
          <p:nvSpPr>
            <p:cNvPr name="Freeform 15" id="15"/>
            <p:cNvSpPr/>
            <p:nvPr/>
          </p:nvSpPr>
          <p:spPr>
            <a:xfrm flipH="false" flipV="false" rot="0">
              <a:off x="0" y="0"/>
              <a:ext cx="411202" cy="365827"/>
            </a:xfrm>
            <a:custGeom>
              <a:avLst/>
              <a:gdLst/>
              <a:ahLst/>
              <a:cxnLst/>
              <a:rect r="r" b="b" t="t" l="l"/>
              <a:pathLst>
                <a:path h="365827" w="411202">
                  <a:moveTo>
                    <a:pt x="203200" y="0"/>
                  </a:moveTo>
                  <a:lnTo>
                    <a:pt x="411202" y="0"/>
                  </a:lnTo>
                  <a:lnTo>
                    <a:pt x="208002" y="365827"/>
                  </a:lnTo>
                  <a:lnTo>
                    <a:pt x="0" y="365827"/>
                  </a:lnTo>
                  <a:lnTo>
                    <a:pt x="203200" y="0"/>
                  </a:lnTo>
                  <a:close/>
                </a:path>
              </a:pathLst>
            </a:custGeom>
            <a:solidFill>
              <a:srgbClr val="FFBA6B"/>
            </a:solidFill>
          </p:spPr>
        </p:sp>
        <p:sp>
          <p:nvSpPr>
            <p:cNvPr name="TextBox 16" id="16"/>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17" id="17"/>
          <p:cNvGrpSpPr/>
          <p:nvPr/>
        </p:nvGrpSpPr>
        <p:grpSpPr>
          <a:xfrm rot="0">
            <a:off x="10857805" y="-403462"/>
            <a:ext cx="2051151" cy="1824811"/>
            <a:chOff x="0" y="0"/>
            <a:chExt cx="411202" cy="365827"/>
          </a:xfrm>
        </p:grpSpPr>
        <p:sp>
          <p:nvSpPr>
            <p:cNvPr name="Freeform 18" id="18"/>
            <p:cNvSpPr/>
            <p:nvPr/>
          </p:nvSpPr>
          <p:spPr>
            <a:xfrm flipH="false" flipV="false" rot="0">
              <a:off x="0" y="0"/>
              <a:ext cx="411202" cy="365827"/>
            </a:xfrm>
            <a:custGeom>
              <a:avLst/>
              <a:gdLst/>
              <a:ahLst/>
              <a:cxnLst/>
              <a:rect r="r" b="b" t="t" l="l"/>
              <a:pathLst>
                <a:path h="365827" w="411202">
                  <a:moveTo>
                    <a:pt x="203200" y="0"/>
                  </a:moveTo>
                  <a:lnTo>
                    <a:pt x="411202" y="0"/>
                  </a:lnTo>
                  <a:lnTo>
                    <a:pt x="208002" y="365827"/>
                  </a:lnTo>
                  <a:lnTo>
                    <a:pt x="0" y="365827"/>
                  </a:lnTo>
                  <a:lnTo>
                    <a:pt x="203200" y="0"/>
                  </a:lnTo>
                  <a:close/>
                </a:path>
              </a:pathLst>
            </a:custGeom>
            <a:solidFill>
              <a:srgbClr val="975EFF"/>
            </a:solidFill>
          </p:spPr>
        </p:sp>
        <p:sp>
          <p:nvSpPr>
            <p:cNvPr name="TextBox 19" id="19"/>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grpSp>
        <p:nvGrpSpPr>
          <p:cNvPr name="Group 20" id="20"/>
          <p:cNvGrpSpPr/>
          <p:nvPr/>
        </p:nvGrpSpPr>
        <p:grpSpPr>
          <a:xfrm rot="0">
            <a:off x="-426403" y="8268456"/>
            <a:ext cx="8005582" cy="725953"/>
            <a:chOff x="0" y="0"/>
            <a:chExt cx="4216932" cy="382395"/>
          </a:xfrm>
        </p:grpSpPr>
        <p:sp>
          <p:nvSpPr>
            <p:cNvPr name="Freeform 21" id="21"/>
            <p:cNvSpPr/>
            <p:nvPr/>
          </p:nvSpPr>
          <p:spPr>
            <a:xfrm flipH="false" flipV="false" rot="0">
              <a:off x="0" y="0"/>
              <a:ext cx="4216932" cy="382395"/>
            </a:xfrm>
            <a:custGeom>
              <a:avLst/>
              <a:gdLst/>
              <a:ahLst/>
              <a:cxnLst/>
              <a:rect r="r" b="b" t="t" l="l"/>
              <a:pathLst>
                <a:path h="382395" w="4216932">
                  <a:moveTo>
                    <a:pt x="203200" y="0"/>
                  </a:moveTo>
                  <a:lnTo>
                    <a:pt x="4013732" y="0"/>
                  </a:lnTo>
                  <a:lnTo>
                    <a:pt x="4216932" y="382395"/>
                  </a:lnTo>
                  <a:lnTo>
                    <a:pt x="0" y="382395"/>
                  </a:lnTo>
                  <a:lnTo>
                    <a:pt x="203200" y="0"/>
                  </a:lnTo>
                  <a:close/>
                </a:path>
              </a:pathLst>
            </a:custGeom>
            <a:solidFill>
              <a:srgbClr val="FFBA6B"/>
            </a:solidFill>
          </p:spPr>
        </p:sp>
        <p:sp>
          <p:nvSpPr>
            <p:cNvPr name="TextBox 22" id="22"/>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23" id="23"/>
          <p:cNvGrpSpPr/>
          <p:nvPr/>
        </p:nvGrpSpPr>
        <p:grpSpPr>
          <a:xfrm rot="-7184632">
            <a:off x="11253463" y="9799675"/>
            <a:ext cx="3185382" cy="499373"/>
            <a:chOff x="0" y="0"/>
            <a:chExt cx="2439210" cy="382395"/>
          </a:xfrm>
        </p:grpSpPr>
        <p:sp>
          <p:nvSpPr>
            <p:cNvPr name="Freeform 24" id="24"/>
            <p:cNvSpPr/>
            <p:nvPr/>
          </p:nvSpPr>
          <p:spPr>
            <a:xfrm flipH="false" flipV="false" rot="0">
              <a:off x="0" y="0"/>
              <a:ext cx="2439209" cy="382395"/>
            </a:xfrm>
            <a:custGeom>
              <a:avLst/>
              <a:gdLst/>
              <a:ahLst/>
              <a:cxnLst/>
              <a:rect r="r" b="b" t="t" l="l"/>
              <a:pathLst>
                <a:path h="382395" w="2439209">
                  <a:moveTo>
                    <a:pt x="203200" y="0"/>
                  </a:moveTo>
                  <a:lnTo>
                    <a:pt x="2236009" y="0"/>
                  </a:lnTo>
                  <a:lnTo>
                    <a:pt x="2439209" y="382395"/>
                  </a:lnTo>
                  <a:lnTo>
                    <a:pt x="0" y="382395"/>
                  </a:lnTo>
                  <a:lnTo>
                    <a:pt x="203200" y="0"/>
                  </a:lnTo>
                  <a:close/>
                </a:path>
              </a:pathLst>
            </a:custGeom>
            <a:solidFill>
              <a:srgbClr val="975EFF"/>
            </a:solidFill>
          </p:spPr>
        </p:sp>
        <p:sp>
          <p:nvSpPr>
            <p:cNvPr name="TextBox 25" id="25"/>
            <p:cNvSpPr txBox="true"/>
            <p:nvPr/>
          </p:nvSpPr>
          <p:spPr>
            <a:xfrm>
              <a:off x="127000" y="-38100"/>
              <a:ext cx="558800" cy="647700"/>
            </a:xfrm>
            <a:prstGeom prst="rect">
              <a:avLst/>
            </a:prstGeom>
          </p:spPr>
          <p:txBody>
            <a:bodyPr anchor="ctr" rtlCol="false" tIns="50800" lIns="50800" bIns="50800" rIns="50800"/>
            <a:lstStyle/>
            <a:p>
              <a:pPr algn="ctr">
                <a:lnSpc>
                  <a:spcPts val="2659"/>
                </a:lnSpc>
                <a:spcBef>
                  <a:spcPct val="0"/>
                </a:spcBef>
              </a:pPr>
            </a:p>
          </p:txBody>
        </p:sp>
      </p:grpSp>
      <p:grpSp>
        <p:nvGrpSpPr>
          <p:cNvPr name="Group 26" id="26"/>
          <p:cNvGrpSpPr/>
          <p:nvPr/>
        </p:nvGrpSpPr>
        <p:grpSpPr>
          <a:xfrm rot="0">
            <a:off x="11576456" y="9621595"/>
            <a:ext cx="1520927" cy="1330811"/>
            <a:chOff x="0" y="0"/>
            <a:chExt cx="812800" cy="711200"/>
          </a:xfrm>
        </p:grpSpPr>
        <p:sp>
          <p:nvSpPr>
            <p:cNvPr name="Freeform 27" id="27"/>
            <p:cNvSpPr/>
            <p:nvPr/>
          </p:nvSpPr>
          <p:spPr>
            <a:xfrm flipH="false" flipV="false" rot="0">
              <a:off x="0" y="0"/>
              <a:ext cx="812800" cy="711200"/>
            </a:xfrm>
            <a:custGeom>
              <a:avLst/>
              <a:gdLst/>
              <a:ahLst/>
              <a:cxnLst/>
              <a:rect r="r" b="b" t="t" l="l"/>
              <a:pathLst>
                <a:path h="711200" w="812800">
                  <a:moveTo>
                    <a:pt x="406400" y="0"/>
                  </a:moveTo>
                  <a:lnTo>
                    <a:pt x="812800" y="711200"/>
                  </a:lnTo>
                  <a:lnTo>
                    <a:pt x="0" y="711200"/>
                  </a:lnTo>
                  <a:lnTo>
                    <a:pt x="406400" y="0"/>
                  </a:lnTo>
                  <a:close/>
                </a:path>
              </a:pathLst>
            </a:custGeom>
            <a:solidFill>
              <a:srgbClr val="000000"/>
            </a:solidFill>
          </p:spPr>
        </p:sp>
        <p:sp>
          <p:nvSpPr>
            <p:cNvPr name="TextBox 28" id="28"/>
            <p:cNvSpPr txBox="true"/>
            <p:nvPr/>
          </p:nvSpPr>
          <p:spPr>
            <a:xfrm>
              <a:off x="127000" y="292100"/>
              <a:ext cx="558800" cy="368300"/>
            </a:xfrm>
            <a:prstGeom prst="rect">
              <a:avLst/>
            </a:prstGeom>
          </p:spPr>
          <p:txBody>
            <a:bodyPr anchor="ctr" rtlCol="false" tIns="50800" lIns="50800" bIns="50800" rIns="50800"/>
            <a:lstStyle/>
            <a:p>
              <a:pPr algn="ctr">
                <a:lnSpc>
                  <a:spcPts val="2659"/>
                </a:lnSpc>
              </a:pPr>
            </a:p>
          </p:txBody>
        </p:sp>
      </p:grpSp>
      <p:sp>
        <p:nvSpPr>
          <p:cNvPr name="TextBox 29" id="29"/>
          <p:cNvSpPr txBox="true"/>
          <p:nvPr/>
        </p:nvSpPr>
        <p:spPr>
          <a:xfrm rot="0">
            <a:off x="1676738" y="1469209"/>
            <a:ext cx="4813533" cy="472299"/>
          </a:xfrm>
          <a:prstGeom prst="rect">
            <a:avLst/>
          </a:prstGeom>
        </p:spPr>
        <p:txBody>
          <a:bodyPr anchor="t" rtlCol="false" tIns="0" lIns="0" bIns="0" rIns="0">
            <a:spAutoFit/>
          </a:bodyPr>
          <a:lstStyle/>
          <a:p>
            <a:pPr>
              <a:lnSpc>
                <a:spcPts val="3892"/>
              </a:lnSpc>
              <a:spcBef>
                <a:spcPct val="0"/>
              </a:spcBef>
            </a:pPr>
            <a:r>
              <a:rPr lang="en-US" sz="2780">
                <a:solidFill>
                  <a:srgbClr val="000000"/>
                </a:solidFill>
                <a:latin typeface="Fira Code"/>
              </a:rPr>
              <a:t>Company Name and Logo</a:t>
            </a:r>
          </a:p>
        </p:txBody>
      </p:sp>
      <p:sp>
        <p:nvSpPr>
          <p:cNvPr name="TextBox 30" id="30"/>
          <p:cNvSpPr txBox="true"/>
          <p:nvPr/>
        </p:nvSpPr>
        <p:spPr>
          <a:xfrm rot="0">
            <a:off x="878811" y="3143139"/>
            <a:ext cx="8828040" cy="1792192"/>
          </a:xfrm>
          <a:prstGeom prst="rect">
            <a:avLst/>
          </a:prstGeom>
        </p:spPr>
        <p:txBody>
          <a:bodyPr anchor="t" rtlCol="false" tIns="0" lIns="0" bIns="0" rIns="0">
            <a:spAutoFit/>
          </a:bodyPr>
          <a:lstStyle/>
          <a:p>
            <a:pPr>
              <a:lnSpc>
                <a:spcPts val="14617"/>
              </a:lnSpc>
              <a:spcBef>
                <a:spcPct val="0"/>
              </a:spcBef>
            </a:pPr>
            <a:r>
              <a:rPr lang="en-US" sz="10441">
                <a:solidFill>
                  <a:srgbClr val="000000"/>
                </a:solidFill>
                <a:latin typeface="Raleway"/>
              </a:rPr>
              <a:t>T</a:t>
            </a:r>
            <a:r>
              <a:rPr lang="en-US" sz="10441">
                <a:solidFill>
                  <a:srgbClr val="000000"/>
                </a:solidFill>
                <a:latin typeface="Raleway"/>
              </a:rPr>
              <a:t>hank you</a:t>
            </a:r>
          </a:p>
        </p:txBody>
      </p:sp>
      <p:sp>
        <p:nvSpPr>
          <p:cNvPr name="TextBox 31" id="31"/>
          <p:cNvSpPr txBox="true"/>
          <p:nvPr/>
        </p:nvSpPr>
        <p:spPr>
          <a:xfrm rot="0">
            <a:off x="1028700" y="4849605"/>
            <a:ext cx="9139334" cy="730146"/>
          </a:xfrm>
          <a:prstGeom prst="rect">
            <a:avLst/>
          </a:prstGeom>
        </p:spPr>
        <p:txBody>
          <a:bodyPr anchor="t" rtlCol="false" tIns="0" lIns="0" bIns="0" rIns="0">
            <a:spAutoFit/>
          </a:bodyPr>
          <a:lstStyle/>
          <a:p>
            <a:pPr>
              <a:lnSpc>
                <a:spcPts val="5955"/>
              </a:lnSpc>
              <a:spcBef>
                <a:spcPct val="0"/>
              </a:spcBef>
            </a:pPr>
            <a:r>
              <a:rPr lang="en-US" sz="4254">
                <a:solidFill>
                  <a:srgbClr val="000000"/>
                </a:solidFill>
                <a:latin typeface="Lato"/>
              </a:rPr>
              <a:t>for your attention</a:t>
            </a:r>
          </a:p>
        </p:txBody>
      </p:sp>
      <p:sp>
        <p:nvSpPr>
          <p:cNvPr name="TextBox 32" id="32"/>
          <p:cNvSpPr txBox="true"/>
          <p:nvPr/>
        </p:nvSpPr>
        <p:spPr>
          <a:xfrm rot="0">
            <a:off x="878811" y="8370467"/>
            <a:ext cx="4709056" cy="464900"/>
          </a:xfrm>
          <a:prstGeom prst="rect">
            <a:avLst/>
          </a:prstGeom>
        </p:spPr>
        <p:txBody>
          <a:bodyPr anchor="t" rtlCol="false" tIns="0" lIns="0" bIns="0" rIns="0">
            <a:spAutoFit/>
          </a:bodyPr>
          <a:lstStyle/>
          <a:p>
            <a:pPr>
              <a:lnSpc>
                <a:spcPts val="3775"/>
              </a:lnSpc>
              <a:spcBef>
                <a:spcPct val="0"/>
              </a:spcBef>
            </a:pPr>
            <a:r>
              <a:rPr lang="en-US" sz="2696">
                <a:solidFill>
                  <a:srgbClr val="000000"/>
                </a:solidFill>
                <a:latin typeface="Fira Code"/>
              </a:rPr>
              <a:t>www.YourCompany.com</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Freeform 3" id="3"/>
          <p:cNvSpPr/>
          <p:nvPr/>
        </p:nvSpPr>
        <p:spPr>
          <a:xfrm flipH="false" flipV="false" rot="0">
            <a:off x="3165104" y="3692489"/>
            <a:ext cx="12573837" cy="3693565"/>
          </a:xfrm>
          <a:custGeom>
            <a:avLst/>
            <a:gdLst/>
            <a:ahLst/>
            <a:cxnLst/>
            <a:rect r="r" b="b" t="t" l="l"/>
            <a:pathLst>
              <a:path h="3693565" w="12573837">
                <a:moveTo>
                  <a:pt x="0" y="0"/>
                </a:moveTo>
                <a:lnTo>
                  <a:pt x="12573837" y="0"/>
                </a:lnTo>
                <a:lnTo>
                  <a:pt x="12573837" y="3693564"/>
                </a:lnTo>
                <a:lnTo>
                  <a:pt x="0" y="369356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3731150" y="4293714"/>
            <a:ext cx="1728864" cy="1728864"/>
          </a:xfrm>
          <a:custGeom>
            <a:avLst/>
            <a:gdLst/>
            <a:ahLst/>
            <a:cxnLst/>
            <a:rect r="r" b="b" t="t" l="l"/>
            <a:pathLst>
              <a:path h="1728864" w="1728864">
                <a:moveTo>
                  <a:pt x="0" y="0"/>
                </a:moveTo>
                <a:lnTo>
                  <a:pt x="1728864" y="0"/>
                </a:lnTo>
                <a:lnTo>
                  <a:pt x="1728864" y="1728863"/>
                </a:lnTo>
                <a:lnTo>
                  <a:pt x="0" y="172886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5" id="5"/>
          <p:cNvSpPr txBox="true"/>
          <p:nvPr/>
        </p:nvSpPr>
        <p:spPr>
          <a:xfrm rot="0">
            <a:off x="3366902" y="1219327"/>
            <a:ext cx="11554195" cy="838200"/>
          </a:xfrm>
          <a:prstGeom prst="rect">
            <a:avLst/>
          </a:prstGeom>
        </p:spPr>
        <p:txBody>
          <a:bodyPr anchor="t" rtlCol="false" tIns="0" lIns="0" bIns="0" rIns="0">
            <a:spAutoFit/>
          </a:bodyPr>
          <a:lstStyle/>
          <a:p>
            <a:pPr algn="ctr">
              <a:lnSpc>
                <a:spcPts val="6671"/>
              </a:lnSpc>
            </a:pPr>
            <a:r>
              <a:rPr lang="en-US" sz="5559">
                <a:solidFill>
                  <a:srgbClr val="000000"/>
                </a:solidFill>
                <a:latin typeface="Raleway"/>
              </a:rPr>
              <a:t>Let's Review</a:t>
            </a:r>
          </a:p>
        </p:txBody>
      </p:sp>
      <p:sp>
        <p:nvSpPr>
          <p:cNvPr name="TextBox 6" id="6"/>
          <p:cNvSpPr txBox="true"/>
          <p:nvPr/>
        </p:nvSpPr>
        <p:spPr>
          <a:xfrm rot="0">
            <a:off x="6826022" y="4767495"/>
            <a:ext cx="7733469" cy="765935"/>
          </a:xfrm>
          <a:prstGeom prst="rect">
            <a:avLst/>
          </a:prstGeom>
        </p:spPr>
        <p:txBody>
          <a:bodyPr anchor="t" rtlCol="false" tIns="0" lIns="0" bIns="0" rIns="0">
            <a:spAutoFit/>
          </a:bodyPr>
          <a:lstStyle/>
          <a:p>
            <a:pPr>
              <a:lnSpc>
                <a:spcPts val="6011"/>
              </a:lnSpc>
            </a:pPr>
            <a:r>
              <a:rPr lang="en-US" sz="5009">
                <a:solidFill>
                  <a:srgbClr val="000000"/>
                </a:solidFill>
                <a:latin typeface="Lato"/>
              </a:rPr>
              <a:t>Device Protection</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Freeform 3" id="3"/>
          <p:cNvSpPr/>
          <p:nvPr/>
        </p:nvSpPr>
        <p:spPr>
          <a:xfrm flipH="false" flipV="false" rot="0">
            <a:off x="4509726" y="2839133"/>
            <a:ext cx="9705258" cy="2850920"/>
          </a:xfrm>
          <a:custGeom>
            <a:avLst/>
            <a:gdLst/>
            <a:ahLst/>
            <a:cxnLst/>
            <a:rect r="r" b="b" t="t" l="l"/>
            <a:pathLst>
              <a:path h="2850920" w="9705258">
                <a:moveTo>
                  <a:pt x="0" y="0"/>
                </a:moveTo>
                <a:lnTo>
                  <a:pt x="9705258" y="0"/>
                </a:lnTo>
                <a:lnTo>
                  <a:pt x="9705258" y="2850919"/>
                </a:lnTo>
                <a:lnTo>
                  <a:pt x="0" y="2850919"/>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4725996" y="6061794"/>
            <a:ext cx="9705258" cy="2850920"/>
          </a:xfrm>
          <a:custGeom>
            <a:avLst/>
            <a:gdLst/>
            <a:ahLst/>
            <a:cxnLst/>
            <a:rect r="r" b="b" t="t" l="l"/>
            <a:pathLst>
              <a:path h="2850920" w="9705258">
                <a:moveTo>
                  <a:pt x="0" y="0"/>
                </a:moveTo>
                <a:lnTo>
                  <a:pt x="9705258" y="0"/>
                </a:lnTo>
                <a:lnTo>
                  <a:pt x="9705258" y="2850920"/>
                </a:lnTo>
                <a:lnTo>
                  <a:pt x="0" y="285092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0">
            <a:off x="4725996" y="3442408"/>
            <a:ext cx="1616001" cy="985760"/>
          </a:xfrm>
          <a:custGeom>
            <a:avLst/>
            <a:gdLst/>
            <a:ahLst/>
            <a:cxnLst/>
            <a:rect r="r" b="b" t="t" l="l"/>
            <a:pathLst>
              <a:path h="985760" w="1616001">
                <a:moveTo>
                  <a:pt x="0" y="0"/>
                </a:moveTo>
                <a:lnTo>
                  <a:pt x="1616001" y="0"/>
                </a:lnTo>
                <a:lnTo>
                  <a:pt x="1616001" y="985760"/>
                </a:lnTo>
                <a:lnTo>
                  <a:pt x="0" y="98576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5057236" y="6493333"/>
            <a:ext cx="1296398" cy="1296398"/>
          </a:xfrm>
          <a:custGeom>
            <a:avLst/>
            <a:gdLst/>
            <a:ahLst/>
            <a:cxnLst/>
            <a:rect r="r" b="b" t="t" l="l"/>
            <a:pathLst>
              <a:path h="1296398" w="1296398">
                <a:moveTo>
                  <a:pt x="0" y="0"/>
                </a:moveTo>
                <a:lnTo>
                  <a:pt x="1296399" y="0"/>
                </a:lnTo>
                <a:lnTo>
                  <a:pt x="1296399" y="1296398"/>
                </a:lnTo>
                <a:lnTo>
                  <a:pt x="0" y="1296398"/>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3366902" y="1219327"/>
            <a:ext cx="11554195" cy="838200"/>
          </a:xfrm>
          <a:prstGeom prst="rect">
            <a:avLst/>
          </a:prstGeom>
        </p:spPr>
        <p:txBody>
          <a:bodyPr anchor="t" rtlCol="false" tIns="0" lIns="0" bIns="0" rIns="0">
            <a:spAutoFit/>
          </a:bodyPr>
          <a:lstStyle/>
          <a:p>
            <a:pPr algn="ctr">
              <a:lnSpc>
                <a:spcPts val="6671"/>
              </a:lnSpc>
            </a:pPr>
            <a:r>
              <a:rPr lang="en-US" sz="5559">
                <a:solidFill>
                  <a:srgbClr val="000000"/>
                </a:solidFill>
                <a:latin typeface="Raleway"/>
              </a:rPr>
              <a:t>What will we be discussing</a:t>
            </a:r>
          </a:p>
        </p:txBody>
      </p:sp>
      <p:sp>
        <p:nvSpPr>
          <p:cNvPr name="TextBox 8" id="8"/>
          <p:cNvSpPr txBox="true"/>
          <p:nvPr/>
        </p:nvSpPr>
        <p:spPr>
          <a:xfrm rot="0">
            <a:off x="7323731" y="3736584"/>
            <a:ext cx="6297968" cy="583843"/>
          </a:xfrm>
          <a:prstGeom prst="rect">
            <a:avLst/>
          </a:prstGeom>
        </p:spPr>
        <p:txBody>
          <a:bodyPr anchor="t" rtlCol="false" tIns="0" lIns="0" bIns="0" rIns="0">
            <a:spAutoFit/>
          </a:bodyPr>
          <a:lstStyle/>
          <a:p>
            <a:pPr>
              <a:lnSpc>
                <a:spcPts val="4640"/>
              </a:lnSpc>
            </a:pPr>
            <a:r>
              <a:rPr lang="en-US" sz="3866">
                <a:solidFill>
                  <a:srgbClr val="000000"/>
                </a:solidFill>
                <a:latin typeface="Lato"/>
              </a:rPr>
              <a:t>Social Engineering</a:t>
            </a:r>
          </a:p>
        </p:txBody>
      </p:sp>
      <p:sp>
        <p:nvSpPr>
          <p:cNvPr name="TextBox 9" id="9"/>
          <p:cNvSpPr txBox="true"/>
          <p:nvPr/>
        </p:nvSpPr>
        <p:spPr>
          <a:xfrm rot="0">
            <a:off x="7540001" y="7012209"/>
            <a:ext cx="6297968" cy="1167686"/>
          </a:xfrm>
          <a:prstGeom prst="rect">
            <a:avLst/>
          </a:prstGeom>
        </p:spPr>
        <p:txBody>
          <a:bodyPr anchor="t" rtlCol="false" tIns="0" lIns="0" bIns="0" rIns="0">
            <a:spAutoFit/>
          </a:bodyPr>
          <a:lstStyle/>
          <a:p>
            <a:pPr>
              <a:lnSpc>
                <a:spcPts val="4640"/>
              </a:lnSpc>
            </a:pPr>
            <a:r>
              <a:rPr lang="en-US" sz="3866">
                <a:solidFill>
                  <a:srgbClr val="000000"/>
                </a:solidFill>
                <a:latin typeface="Lato"/>
              </a:rPr>
              <a:t>M</a:t>
            </a:r>
            <a:r>
              <a:rPr lang="en-US" sz="3866">
                <a:solidFill>
                  <a:srgbClr val="000000"/>
                </a:solidFill>
                <a:latin typeface="Lato"/>
              </a:rPr>
              <a:t>obile Device Security </a:t>
            </a:r>
          </a:p>
          <a:p>
            <a:pPr>
              <a:lnSpc>
                <a:spcPts val="4640"/>
              </a:lnSpc>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83969" y="8726618"/>
            <a:ext cx="18208928" cy="1728677"/>
            <a:chOff x="0" y="0"/>
            <a:chExt cx="24278570" cy="2304902"/>
          </a:xfrm>
        </p:grpSpPr>
        <p:pic>
          <p:nvPicPr>
            <p:cNvPr name="Picture 4" id="4"/>
            <p:cNvPicPr>
              <a:picLocks noChangeAspect="true"/>
            </p:cNvPicPr>
            <p:nvPr/>
          </p:nvPicPr>
          <p:blipFill>
            <a:blip r:embed="rId4"/>
            <a:srcRect l="0" t="41564" r="0" b="44186"/>
            <a:stretch>
              <a:fillRect/>
            </a:stretch>
          </p:blipFill>
          <p:spPr>
            <a:xfrm flipH="false" flipV="false">
              <a:off x="0" y="0"/>
              <a:ext cx="24278570" cy="2304902"/>
            </a:xfrm>
            <a:prstGeom prst="rect">
              <a:avLst/>
            </a:prstGeom>
          </p:spPr>
        </p:pic>
      </p:grpSp>
      <p:grpSp>
        <p:nvGrpSpPr>
          <p:cNvPr name="Group 5" id="5"/>
          <p:cNvGrpSpPr/>
          <p:nvPr/>
        </p:nvGrpSpPr>
        <p:grpSpPr>
          <a:xfrm rot="0">
            <a:off x="-1977251" y="7492178"/>
            <a:ext cx="11751089" cy="1234440"/>
            <a:chOff x="0" y="0"/>
            <a:chExt cx="5803009" cy="609600"/>
          </a:xfrm>
        </p:grpSpPr>
        <p:sp>
          <p:nvSpPr>
            <p:cNvPr name="Freeform 6" id="6"/>
            <p:cNvSpPr/>
            <p:nvPr/>
          </p:nvSpPr>
          <p:spPr>
            <a:xfrm flipH="false" flipV="false" rot="0">
              <a:off x="0" y="0"/>
              <a:ext cx="5803009" cy="609600"/>
            </a:xfrm>
            <a:custGeom>
              <a:avLst/>
              <a:gdLst/>
              <a:ahLst/>
              <a:cxnLst/>
              <a:rect r="r" b="b" t="t" l="l"/>
              <a:pathLst>
                <a:path h="609600" w="5803009">
                  <a:moveTo>
                    <a:pt x="5599809" y="0"/>
                  </a:moveTo>
                  <a:lnTo>
                    <a:pt x="0" y="0"/>
                  </a:lnTo>
                  <a:lnTo>
                    <a:pt x="203200" y="609600"/>
                  </a:lnTo>
                  <a:lnTo>
                    <a:pt x="5803009" y="609600"/>
                  </a:lnTo>
                  <a:lnTo>
                    <a:pt x="5599809" y="0"/>
                  </a:lnTo>
                  <a:close/>
                </a:path>
              </a:pathLst>
            </a:custGeom>
            <a:solidFill>
              <a:srgbClr val="45C9FF"/>
            </a:solidFill>
          </p:spPr>
        </p:sp>
        <p:sp>
          <p:nvSpPr>
            <p:cNvPr name="TextBox 7" id="7"/>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
        <p:nvSpPr>
          <p:cNvPr name="TextBox 8" id="8"/>
          <p:cNvSpPr txBox="true"/>
          <p:nvPr/>
        </p:nvSpPr>
        <p:spPr>
          <a:xfrm rot="0">
            <a:off x="2380752" y="3514725"/>
            <a:ext cx="12695581" cy="1628775"/>
          </a:xfrm>
          <a:prstGeom prst="rect">
            <a:avLst/>
          </a:prstGeom>
        </p:spPr>
        <p:txBody>
          <a:bodyPr anchor="t" rtlCol="false" tIns="0" lIns="0" bIns="0" rIns="0">
            <a:spAutoFit/>
          </a:bodyPr>
          <a:lstStyle/>
          <a:p>
            <a:pPr algn="ctr">
              <a:lnSpc>
                <a:spcPts val="12715"/>
              </a:lnSpc>
            </a:pPr>
            <a:r>
              <a:rPr lang="en-US" sz="10596">
                <a:solidFill>
                  <a:srgbClr val="000000"/>
                </a:solidFill>
                <a:latin typeface="Raleway"/>
              </a:rPr>
              <a:t>Social Engineering</a:t>
            </a:r>
          </a:p>
        </p:txBody>
      </p:sp>
      <p:grpSp>
        <p:nvGrpSpPr>
          <p:cNvPr name="Group 9" id="9"/>
          <p:cNvGrpSpPr/>
          <p:nvPr/>
        </p:nvGrpSpPr>
        <p:grpSpPr>
          <a:xfrm rot="0">
            <a:off x="9308375" y="7492178"/>
            <a:ext cx="10068006" cy="1234440"/>
            <a:chOff x="0" y="0"/>
            <a:chExt cx="4971856" cy="609600"/>
          </a:xfrm>
        </p:grpSpPr>
        <p:sp>
          <p:nvSpPr>
            <p:cNvPr name="Freeform 10" id="10"/>
            <p:cNvSpPr/>
            <p:nvPr/>
          </p:nvSpPr>
          <p:spPr>
            <a:xfrm flipH="false" flipV="false" rot="0">
              <a:off x="0" y="0"/>
              <a:ext cx="4971856" cy="609600"/>
            </a:xfrm>
            <a:custGeom>
              <a:avLst/>
              <a:gdLst/>
              <a:ahLst/>
              <a:cxnLst/>
              <a:rect r="r" b="b" t="t" l="l"/>
              <a:pathLst>
                <a:path h="609600" w="4971856">
                  <a:moveTo>
                    <a:pt x="4768656" y="0"/>
                  </a:moveTo>
                  <a:lnTo>
                    <a:pt x="0" y="0"/>
                  </a:lnTo>
                  <a:lnTo>
                    <a:pt x="203200" y="609600"/>
                  </a:lnTo>
                  <a:lnTo>
                    <a:pt x="4971856" y="609600"/>
                  </a:lnTo>
                  <a:lnTo>
                    <a:pt x="4768656" y="0"/>
                  </a:lnTo>
                  <a:close/>
                </a:path>
              </a:pathLst>
            </a:custGeom>
            <a:solidFill>
              <a:srgbClr val="975EFF"/>
            </a:solidFill>
          </p:spPr>
        </p:sp>
        <p:sp>
          <p:nvSpPr>
            <p:cNvPr name="TextBox 11" id="11"/>
            <p:cNvSpPr txBox="true"/>
            <p:nvPr/>
          </p:nvSpPr>
          <p:spPr>
            <a:xfrm>
              <a:off x="101600" y="-38100"/>
              <a:ext cx="609600" cy="647700"/>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577082" y="1988310"/>
            <a:ext cx="8288565" cy="750901"/>
          </a:xfrm>
          <a:prstGeom prst="rect">
            <a:avLst/>
          </a:prstGeom>
        </p:spPr>
        <p:txBody>
          <a:bodyPr anchor="t" rtlCol="false" tIns="0" lIns="0" bIns="0" rIns="0">
            <a:spAutoFit/>
          </a:bodyPr>
          <a:lstStyle/>
          <a:p>
            <a:pPr>
              <a:lnSpc>
                <a:spcPts val="5853"/>
              </a:lnSpc>
            </a:pPr>
            <a:r>
              <a:rPr lang="en-US" sz="5180">
                <a:solidFill>
                  <a:srgbClr val="000000"/>
                </a:solidFill>
                <a:latin typeface="Lato"/>
              </a:rPr>
              <a:t>Social Engineering</a:t>
            </a:r>
          </a:p>
        </p:txBody>
      </p:sp>
      <p:sp>
        <p:nvSpPr>
          <p:cNvPr name="TextBox 12" id="12"/>
          <p:cNvSpPr txBox="true"/>
          <p:nvPr/>
        </p:nvSpPr>
        <p:spPr>
          <a:xfrm rot="0">
            <a:off x="577082" y="4093507"/>
            <a:ext cx="12803755" cy="2637575"/>
          </a:xfrm>
          <a:prstGeom prst="rect">
            <a:avLst/>
          </a:prstGeom>
        </p:spPr>
        <p:txBody>
          <a:bodyPr anchor="t" rtlCol="false" tIns="0" lIns="0" bIns="0" rIns="0">
            <a:spAutoFit/>
          </a:bodyPr>
          <a:lstStyle/>
          <a:p>
            <a:pPr algn="ctr">
              <a:lnSpc>
                <a:spcPts val="10546"/>
              </a:lnSpc>
              <a:spcBef>
                <a:spcPct val="0"/>
              </a:spcBef>
            </a:pPr>
            <a:r>
              <a:rPr lang="en-US" sz="7533">
                <a:solidFill>
                  <a:srgbClr val="000000"/>
                </a:solidFill>
                <a:latin typeface="Raleway"/>
              </a:rPr>
              <a:t>Manipulation to reveal sensitive information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Freeform 11" id="11"/>
          <p:cNvSpPr/>
          <p:nvPr/>
        </p:nvSpPr>
        <p:spPr>
          <a:xfrm flipH="false" flipV="false" rot="0">
            <a:off x="1216336" y="4670211"/>
            <a:ext cx="11402672" cy="4262791"/>
          </a:xfrm>
          <a:custGeom>
            <a:avLst/>
            <a:gdLst/>
            <a:ahLst/>
            <a:cxnLst/>
            <a:rect r="r" b="b" t="t" l="l"/>
            <a:pathLst>
              <a:path h="4262791" w="11402672">
                <a:moveTo>
                  <a:pt x="0" y="0"/>
                </a:moveTo>
                <a:lnTo>
                  <a:pt x="11402672" y="0"/>
                </a:lnTo>
                <a:lnTo>
                  <a:pt x="11402672" y="4262791"/>
                </a:lnTo>
                <a:lnTo>
                  <a:pt x="0" y="4262791"/>
                </a:lnTo>
                <a:lnTo>
                  <a:pt x="0" y="0"/>
                </a:lnTo>
                <a:close/>
              </a:path>
            </a:pathLst>
          </a:custGeom>
          <a:blipFill>
            <a:blip r:embed="rId5"/>
            <a:stretch>
              <a:fillRect l="0" t="0" r="0" b="0"/>
            </a:stretch>
          </a:blipFill>
        </p:spPr>
      </p:sp>
      <p:sp>
        <p:nvSpPr>
          <p:cNvPr name="TextBox 12" id="12"/>
          <p:cNvSpPr txBox="true"/>
          <p:nvPr/>
        </p:nvSpPr>
        <p:spPr>
          <a:xfrm rot="0">
            <a:off x="577082" y="1988310"/>
            <a:ext cx="8288565" cy="750901"/>
          </a:xfrm>
          <a:prstGeom prst="rect">
            <a:avLst/>
          </a:prstGeom>
        </p:spPr>
        <p:txBody>
          <a:bodyPr anchor="t" rtlCol="false" tIns="0" lIns="0" bIns="0" rIns="0">
            <a:spAutoFit/>
          </a:bodyPr>
          <a:lstStyle/>
          <a:p>
            <a:pPr>
              <a:lnSpc>
                <a:spcPts val="5853"/>
              </a:lnSpc>
            </a:pPr>
            <a:r>
              <a:rPr lang="en-US" sz="5180">
                <a:solidFill>
                  <a:srgbClr val="000000"/>
                </a:solidFill>
                <a:latin typeface="Lato"/>
              </a:rPr>
              <a:t>Social Engineering</a:t>
            </a:r>
          </a:p>
        </p:txBody>
      </p:sp>
      <p:sp>
        <p:nvSpPr>
          <p:cNvPr name="TextBox 13" id="13"/>
          <p:cNvSpPr txBox="true"/>
          <p:nvPr/>
        </p:nvSpPr>
        <p:spPr>
          <a:xfrm rot="0">
            <a:off x="1486227" y="3098520"/>
            <a:ext cx="8288565" cy="750901"/>
          </a:xfrm>
          <a:prstGeom prst="rect">
            <a:avLst/>
          </a:prstGeom>
        </p:spPr>
        <p:txBody>
          <a:bodyPr anchor="t" rtlCol="false" tIns="0" lIns="0" bIns="0" rIns="0">
            <a:spAutoFit/>
          </a:bodyPr>
          <a:lstStyle/>
          <a:p>
            <a:pPr>
              <a:lnSpc>
                <a:spcPts val="5853"/>
              </a:lnSpc>
            </a:pPr>
            <a:r>
              <a:rPr lang="en-US" sz="5180">
                <a:solidFill>
                  <a:srgbClr val="000000"/>
                </a:solidFill>
                <a:latin typeface="Lato"/>
              </a:rPr>
              <a:t>Example: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577082" y="3740876"/>
            <a:ext cx="12133109" cy="4786422"/>
          </a:xfrm>
          <a:prstGeom prst="rect">
            <a:avLst/>
          </a:prstGeom>
        </p:spPr>
        <p:txBody>
          <a:bodyPr anchor="t" rtlCol="false" tIns="0" lIns="0" bIns="0" rIns="0">
            <a:spAutoFit/>
          </a:bodyPr>
          <a:lstStyle/>
          <a:p>
            <a:pPr marL="1173025" indent="-586513" lvl="1">
              <a:lnSpc>
                <a:spcPts val="7606"/>
              </a:lnSpc>
              <a:buFont typeface="Arial"/>
              <a:buChar char="•"/>
            </a:pPr>
            <a:r>
              <a:rPr lang="en-US" sz="5433">
                <a:solidFill>
                  <a:srgbClr val="000000"/>
                </a:solidFill>
                <a:latin typeface="Fira Code"/>
              </a:rPr>
              <a:t>Social Media</a:t>
            </a:r>
          </a:p>
          <a:p>
            <a:pPr marL="1173025" indent="-586513" lvl="1">
              <a:lnSpc>
                <a:spcPts val="7606"/>
              </a:lnSpc>
              <a:buFont typeface="Arial"/>
              <a:buChar char="•"/>
            </a:pPr>
            <a:r>
              <a:rPr lang="en-US" sz="5433">
                <a:solidFill>
                  <a:srgbClr val="000000"/>
                </a:solidFill>
                <a:latin typeface="Fira Code"/>
              </a:rPr>
              <a:t>Emails</a:t>
            </a:r>
          </a:p>
          <a:p>
            <a:pPr marL="1173025" indent="-586513" lvl="1">
              <a:lnSpc>
                <a:spcPts val="7606"/>
              </a:lnSpc>
              <a:buFont typeface="Arial"/>
              <a:buChar char="•"/>
            </a:pPr>
            <a:r>
              <a:rPr lang="en-US" sz="5433">
                <a:solidFill>
                  <a:srgbClr val="000000"/>
                </a:solidFill>
                <a:latin typeface="Fira Code"/>
              </a:rPr>
              <a:t>Phone Calls</a:t>
            </a:r>
          </a:p>
          <a:p>
            <a:pPr marL="1173025" indent="-586513" lvl="1">
              <a:lnSpc>
                <a:spcPts val="7606"/>
              </a:lnSpc>
              <a:buFont typeface="Arial"/>
              <a:buChar char="•"/>
            </a:pPr>
            <a:r>
              <a:rPr lang="en-US" sz="5433">
                <a:solidFill>
                  <a:srgbClr val="000000"/>
                </a:solidFill>
                <a:latin typeface="Fira Code"/>
              </a:rPr>
              <a:t>SMS messages</a:t>
            </a:r>
          </a:p>
          <a:p>
            <a:pPr algn="l" marL="1173025" indent="-586513" lvl="1">
              <a:lnSpc>
                <a:spcPts val="7606"/>
              </a:lnSpc>
              <a:spcBef>
                <a:spcPct val="0"/>
              </a:spcBef>
              <a:buFont typeface="Arial"/>
              <a:buChar char="•"/>
            </a:pPr>
            <a:r>
              <a:rPr lang="en-US" sz="5433">
                <a:solidFill>
                  <a:srgbClr val="000000"/>
                </a:solidFill>
                <a:latin typeface="Fira Code"/>
              </a:rPr>
              <a:t>and many more...</a:t>
            </a:r>
          </a:p>
        </p:txBody>
      </p:sp>
      <p:sp>
        <p:nvSpPr>
          <p:cNvPr name="TextBox 12" id="12"/>
          <p:cNvSpPr txBox="true"/>
          <p:nvPr/>
        </p:nvSpPr>
        <p:spPr>
          <a:xfrm rot="0">
            <a:off x="1028700" y="2731410"/>
            <a:ext cx="15185313" cy="655111"/>
          </a:xfrm>
          <a:prstGeom prst="rect">
            <a:avLst/>
          </a:prstGeom>
        </p:spPr>
        <p:txBody>
          <a:bodyPr anchor="t" rtlCol="false" tIns="0" lIns="0" bIns="0" rIns="0">
            <a:spAutoFit/>
          </a:bodyPr>
          <a:lstStyle/>
          <a:p>
            <a:pPr algn="l">
              <a:lnSpc>
                <a:spcPts val="5366"/>
              </a:lnSpc>
              <a:spcBef>
                <a:spcPct val="0"/>
              </a:spcBef>
            </a:pPr>
            <a:r>
              <a:rPr lang="en-US" sz="3833">
                <a:solidFill>
                  <a:srgbClr val="000000"/>
                </a:solidFill>
                <a:latin typeface="Fira Code"/>
              </a:rPr>
              <a:t>Point of Entry</a:t>
            </a:r>
          </a:p>
        </p:txBody>
      </p:sp>
      <p:sp>
        <p:nvSpPr>
          <p:cNvPr name="TextBox 13" id="13"/>
          <p:cNvSpPr txBox="true"/>
          <p:nvPr/>
        </p:nvSpPr>
        <p:spPr>
          <a:xfrm rot="0">
            <a:off x="577082" y="1988310"/>
            <a:ext cx="8288565" cy="750901"/>
          </a:xfrm>
          <a:prstGeom prst="rect">
            <a:avLst/>
          </a:prstGeom>
        </p:spPr>
        <p:txBody>
          <a:bodyPr anchor="t" rtlCol="false" tIns="0" lIns="0" bIns="0" rIns="0">
            <a:spAutoFit/>
          </a:bodyPr>
          <a:lstStyle/>
          <a:p>
            <a:pPr>
              <a:lnSpc>
                <a:spcPts val="5853"/>
              </a:lnSpc>
            </a:pPr>
            <a:r>
              <a:rPr lang="en-US" sz="5180">
                <a:solidFill>
                  <a:srgbClr val="000000"/>
                </a:solidFill>
                <a:latin typeface="Lato"/>
              </a:rPr>
              <a:t>Social Engineering</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2663011"/>
            <a:ext cx="15185313" cy="655111"/>
          </a:xfrm>
          <a:prstGeom prst="rect">
            <a:avLst/>
          </a:prstGeom>
        </p:spPr>
        <p:txBody>
          <a:bodyPr anchor="t" rtlCol="false" tIns="0" lIns="0" bIns="0" rIns="0">
            <a:spAutoFit/>
          </a:bodyPr>
          <a:lstStyle/>
          <a:p>
            <a:pPr algn="l">
              <a:lnSpc>
                <a:spcPts val="5366"/>
              </a:lnSpc>
              <a:spcBef>
                <a:spcPct val="0"/>
              </a:spcBef>
            </a:pPr>
            <a:r>
              <a:rPr lang="en-US" sz="3833">
                <a:solidFill>
                  <a:srgbClr val="000000"/>
                </a:solidFill>
                <a:latin typeface="Fira Code"/>
              </a:rPr>
              <a:t>Social Media</a:t>
            </a:r>
          </a:p>
        </p:txBody>
      </p:sp>
      <p:sp>
        <p:nvSpPr>
          <p:cNvPr name="TextBox 12" id="12"/>
          <p:cNvSpPr txBox="true"/>
          <p:nvPr/>
        </p:nvSpPr>
        <p:spPr>
          <a:xfrm rot="0">
            <a:off x="577082" y="3740876"/>
            <a:ext cx="12133109" cy="4786422"/>
          </a:xfrm>
          <a:prstGeom prst="rect">
            <a:avLst/>
          </a:prstGeom>
        </p:spPr>
        <p:txBody>
          <a:bodyPr anchor="t" rtlCol="false" tIns="0" lIns="0" bIns="0" rIns="0">
            <a:spAutoFit/>
          </a:bodyPr>
          <a:lstStyle/>
          <a:p>
            <a:pPr marL="1173025" indent="-586513" lvl="1">
              <a:lnSpc>
                <a:spcPts val="7606"/>
              </a:lnSpc>
              <a:buFont typeface="Arial"/>
              <a:buChar char="•"/>
            </a:pPr>
            <a:r>
              <a:rPr lang="en-US" sz="5433">
                <a:solidFill>
                  <a:srgbClr val="000000"/>
                </a:solidFill>
                <a:latin typeface="Lato"/>
              </a:rPr>
              <a:t>Gather Information</a:t>
            </a:r>
          </a:p>
          <a:p>
            <a:pPr marL="1173025" indent="-586513" lvl="1">
              <a:lnSpc>
                <a:spcPts val="7606"/>
              </a:lnSpc>
              <a:buFont typeface="Arial"/>
              <a:buChar char="•"/>
            </a:pPr>
            <a:r>
              <a:rPr lang="en-US" sz="5433">
                <a:solidFill>
                  <a:srgbClr val="000000"/>
                </a:solidFill>
                <a:latin typeface="Lato"/>
              </a:rPr>
              <a:t>Send infected files or links</a:t>
            </a:r>
          </a:p>
          <a:p>
            <a:pPr marL="1173025" indent="-586513" lvl="1">
              <a:lnSpc>
                <a:spcPts val="7606"/>
              </a:lnSpc>
              <a:buFont typeface="Arial"/>
              <a:buChar char="•"/>
            </a:pPr>
            <a:r>
              <a:rPr lang="en-US" sz="5433">
                <a:solidFill>
                  <a:srgbClr val="000000"/>
                </a:solidFill>
                <a:latin typeface="Lato"/>
              </a:rPr>
              <a:t>Pose as trusted resource</a:t>
            </a:r>
          </a:p>
          <a:p>
            <a:pPr algn="l" marL="1173025" indent="-586513" lvl="1">
              <a:lnSpc>
                <a:spcPts val="7606"/>
              </a:lnSpc>
              <a:spcBef>
                <a:spcPct val="0"/>
              </a:spcBef>
              <a:buFont typeface="Arial"/>
              <a:buChar char="•"/>
            </a:pPr>
            <a:r>
              <a:rPr lang="en-US" sz="5433">
                <a:solidFill>
                  <a:srgbClr val="000000"/>
                </a:solidFill>
                <a:latin typeface="Lato"/>
              </a:rPr>
              <a:t>Include attachments to their messages</a:t>
            </a:r>
          </a:p>
        </p:txBody>
      </p:sp>
      <p:sp>
        <p:nvSpPr>
          <p:cNvPr name="TextBox 13" id="13"/>
          <p:cNvSpPr txBox="true"/>
          <p:nvPr/>
        </p:nvSpPr>
        <p:spPr>
          <a:xfrm rot="0">
            <a:off x="577082" y="1988310"/>
            <a:ext cx="8288565" cy="750901"/>
          </a:xfrm>
          <a:prstGeom prst="rect">
            <a:avLst/>
          </a:prstGeom>
        </p:spPr>
        <p:txBody>
          <a:bodyPr anchor="t" rtlCol="false" tIns="0" lIns="0" bIns="0" rIns="0">
            <a:spAutoFit/>
          </a:bodyPr>
          <a:lstStyle/>
          <a:p>
            <a:pPr>
              <a:lnSpc>
                <a:spcPts val="5853"/>
              </a:lnSpc>
            </a:pPr>
            <a:r>
              <a:rPr lang="en-US" sz="5180">
                <a:solidFill>
                  <a:srgbClr val="000000"/>
                </a:solidFill>
                <a:latin typeface="Lato"/>
              </a:rPr>
              <a:t>Social Engineering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grpSp>
        <p:nvGrpSpPr>
          <p:cNvPr name="Group 3" id="3"/>
          <p:cNvGrpSpPr/>
          <p:nvPr/>
        </p:nvGrpSpPr>
        <p:grpSpPr>
          <a:xfrm rot="0">
            <a:off x="13422881" y="0"/>
            <a:ext cx="4865119" cy="3900419"/>
            <a:chOff x="0" y="0"/>
            <a:chExt cx="6486825" cy="5200559"/>
          </a:xfrm>
        </p:grpSpPr>
        <p:pic>
          <p:nvPicPr>
            <p:cNvPr name="Picture 4" id="4"/>
            <p:cNvPicPr>
              <a:picLocks noChangeAspect="true"/>
            </p:cNvPicPr>
            <p:nvPr/>
          </p:nvPicPr>
          <p:blipFill>
            <a:blip r:embed="rId4"/>
            <a:srcRect l="14918" t="0" r="14918" b="0"/>
            <a:stretch>
              <a:fillRect/>
            </a:stretch>
          </p:blipFill>
          <p:spPr>
            <a:xfrm flipH="false" flipV="false">
              <a:off x="0" y="0"/>
              <a:ext cx="6486825" cy="5200559"/>
            </a:xfrm>
            <a:prstGeom prst="rect">
              <a:avLst/>
            </a:prstGeom>
          </p:spPr>
        </p:pic>
      </p:grpSp>
      <p:grpSp>
        <p:nvGrpSpPr>
          <p:cNvPr name="Group 5" id="5"/>
          <p:cNvGrpSpPr/>
          <p:nvPr/>
        </p:nvGrpSpPr>
        <p:grpSpPr>
          <a:xfrm rot="0">
            <a:off x="13417878" y="3454920"/>
            <a:ext cx="7682843" cy="800512"/>
            <a:chOff x="0" y="0"/>
            <a:chExt cx="2010270" cy="209460"/>
          </a:xfrm>
        </p:grpSpPr>
        <p:sp>
          <p:nvSpPr>
            <p:cNvPr name="Freeform 6" id="6"/>
            <p:cNvSpPr/>
            <p:nvPr/>
          </p:nvSpPr>
          <p:spPr>
            <a:xfrm flipH="false" flipV="false" rot="0">
              <a:off x="0" y="0"/>
              <a:ext cx="2010270" cy="209460"/>
            </a:xfrm>
            <a:custGeom>
              <a:avLst/>
              <a:gdLst/>
              <a:ahLst/>
              <a:cxnLst/>
              <a:rect r="r" b="b" t="t" l="l"/>
              <a:pathLst>
                <a:path h="209460" w="2010270">
                  <a:moveTo>
                    <a:pt x="0" y="0"/>
                  </a:moveTo>
                  <a:lnTo>
                    <a:pt x="2010270" y="0"/>
                  </a:lnTo>
                  <a:lnTo>
                    <a:pt x="2010270" y="209460"/>
                  </a:lnTo>
                  <a:lnTo>
                    <a:pt x="0" y="209460"/>
                  </a:lnTo>
                  <a:close/>
                </a:path>
              </a:pathLst>
            </a:custGeom>
            <a:solidFill>
              <a:srgbClr val="45C9FF"/>
            </a:solidFill>
          </p:spPr>
        </p:sp>
        <p:sp>
          <p:nvSpPr>
            <p:cNvPr name="TextBox 7" id="7"/>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grpSp>
        <p:nvGrpSpPr>
          <p:cNvPr name="Group 8" id="8"/>
          <p:cNvGrpSpPr/>
          <p:nvPr/>
        </p:nvGrpSpPr>
        <p:grpSpPr>
          <a:xfrm rot="0">
            <a:off x="13417878" y="4255432"/>
            <a:ext cx="7682843" cy="6871318"/>
            <a:chOff x="0" y="0"/>
            <a:chExt cx="2128604" cy="1903764"/>
          </a:xfrm>
        </p:grpSpPr>
        <p:sp>
          <p:nvSpPr>
            <p:cNvPr name="Freeform 9" id="9"/>
            <p:cNvSpPr/>
            <p:nvPr/>
          </p:nvSpPr>
          <p:spPr>
            <a:xfrm flipH="false" flipV="false" rot="0">
              <a:off x="0" y="0"/>
              <a:ext cx="2128604" cy="1903763"/>
            </a:xfrm>
            <a:custGeom>
              <a:avLst/>
              <a:gdLst/>
              <a:ahLst/>
              <a:cxnLst/>
              <a:rect r="r" b="b" t="t" l="l"/>
              <a:pathLst>
                <a:path h="1903763" w="2128604">
                  <a:moveTo>
                    <a:pt x="0" y="0"/>
                  </a:moveTo>
                  <a:lnTo>
                    <a:pt x="2128604" y="0"/>
                  </a:lnTo>
                  <a:lnTo>
                    <a:pt x="2128604" y="1903763"/>
                  </a:lnTo>
                  <a:lnTo>
                    <a:pt x="0" y="1903763"/>
                  </a:lnTo>
                  <a:close/>
                </a:path>
              </a:pathLst>
            </a:custGeom>
            <a:solidFill>
              <a:srgbClr val="975EFF"/>
            </a:solidFill>
          </p:spPr>
        </p:sp>
        <p:sp>
          <p:nvSpPr>
            <p:cNvPr name="TextBox 10" id="10"/>
            <p:cNvSpPr txBox="true"/>
            <p:nvPr/>
          </p:nvSpPr>
          <p:spPr>
            <a:xfrm>
              <a:off x="0" y="-38100"/>
              <a:ext cx="812800" cy="850900"/>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1028700" y="2731410"/>
            <a:ext cx="15185313" cy="655111"/>
          </a:xfrm>
          <a:prstGeom prst="rect">
            <a:avLst/>
          </a:prstGeom>
        </p:spPr>
        <p:txBody>
          <a:bodyPr anchor="t" rtlCol="false" tIns="0" lIns="0" bIns="0" rIns="0">
            <a:spAutoFit/>
          </a:bodyPr>
          <a:lstStyle/>
          <a:p>
            <a:pPr algn="l">
              <a:lnSpc>
                <a:spcPts val="5366"/>
              </a:lnSpc>
              <a:spcBef>
                <a:spcPct val="0"/>
              </a:spcBef>
            </a:pPr>
            <a:r>
              <a:rPr lang="en-US" sz="3833">
                <a:solidFill>
                  <a:srgbClr val="000000"/>
                </a:solidFill>
                <a:latin typeface="Fira Code"/>
              </a:rPr>
              <a:t>Types of Attacks</a:t>
            </a:r>
          </a:p>
        </p:txBody>
      </p:sp>
      <p:sp>
        <p:nvSpPr>
          <p:cNvPr name="TextBox 12" id="12"/>
          <p:cNvSpPr txBox="true"/>
          <p:nvPr/>
        </p:nvSpPr>
        <p:spPr>
          <a:xfrm rot="0">
            <a:off x="577082" y="3340620"/>
            <a:ext cx="12133109" cy="5748447"/>
          </a:xfrm>
          <a:prstGeom prst="rect">
            <a:avLst/>
          </a:prstGeom>
        </p:spPr>
        <p:txBody>
          <a:bodyPr anchor="t" rtlCol="false" tIns="0" lIns="0" bIns="0" rIns="0">
            <a:spAutoFit/>
          </a:bodyPr>
          <a:lstStyle/>
          <a:p>
            <a:pPr marL="1173025" indent="-586513" lvl="1">
              <a:lnSpc>
                <a:spcPts val="7606"/>
              </a:lnSpc>
              <a:buFont typeface="Arial"/>
              <a:buChar char="•"/>
            </a:pPr>
            <a:r>
              <a:rPr lang="en-US" sz="5433">
                <a:solidFill>
                  <a:srgbClr val="000000"/>
                </a:solidFill>
                <a:latin typeface="Lato"/>
              </a:rPr>
              <a:t>Phishing</a:t>
            </a:r>
          </a:p>
          <a:p>
            <a:pPr marL="1173025" indent="-586513" lvl="1">
              <a:lnSpc>
                <a:spcPts val="7606"/>
              </a:lnSpc>
              <a:buFont typeface="Arial"/>
              <a:buChar char="•"/>
            </a:pPr>
            <a:r>
              <a:rPr lang="en-US" sz="5433">
                <a:solidFill>
                  <a:srgbClr val="000000"/>
                </a:solidFill>
                <a:latin typeface="Lato"/>
              </a:rPr>
              <a:t>Spear phishing</a:t>
            </a:r>
          </a:p>
          <a:p>
            <a:pPr marL="1173025" indent="-586513" lvl="1">
              <a:lnSpc>
                <a:spcPts val="7606"/>
              </a:lnSpc>
              <a:buFont typeface="Arial"/>
              <a:buChar char="•"/>
            </a:pPr>
            <a:r>
              <a:rPr lang="en-US" sz="5433">
                <a:solidFill>
                  <a:srgbClr val="000000"/>
                </a:solidFill>
                <a:latin typeface="Lato"/>
              </a:rPr>
              <a:t>Pretexting</a:t>
            </a:r>
          </a:p>
          <a:p>
            <a:pPr marL="1173025" indent="-586513" lvl="1">
              <a:lnSpc>
                <a:spcPts val="7606"/>
              </a:lnSpc>
              <a:buFont typeface="Arial"/>
              <a:buChar char="•"/>
            </a:pPr>
            <a:r>
              <a:rPr lang="en-US" sz="5433">
                <a:solidFill>
                  <a:srgbClr val="000000"/>
                </a:solidFill>
                <a:latin typeface="Lato"/>
              </a:rPr>
              <a:t>Baiting</a:t>
            </a:r>
          </a:p>
          <a:p>
            <a:pPr marL="1173025" indent="-586513" lvl="1">
              <a:lnSpc>
                <a:spcPts val="7606"/>
              </a:lnSpc>
              <a:buFont typeface="Arial"/>
              <a:buChar char="•"/>
            </a:pPr>
            <a:r>
              <a:rPr lang="en-US" sz="5433">
                <a:solidFill>
                  <a:srgbClr val="000000"/>
                </a:solidFill>
                <a:latin typeface="Lato"/>
              </a:rPr>
              <a:t>Tailgating</a:t>
            </a:r>
          </a:p>
          <a:p>
            <a:pPr algn="l" marL="1173025" indent="-586513" lvl="1">
              <a:lnSpc>
                <a:spcPts val="7606"/>
              </a:lnSpc>
              <a:spcBef>
                <a:spcPct val="0"/>
              </a:spcBef>
              <a:buFont typeface="Arial"/>
              <a:buChar char="•"/>
            </a:pPr>
            <a:r>
              <a:rPr lang="en-US" sz="5433">
                <a:solidFill>
                  <a:srgbClr val="000000"/>
                </a:solidFill>
                <a:latin typeface="Lato"/>
              </a:rPr>
              <a:t>Evesdropping</a:t>
            </a:r>
          </a:p>
        </p:txBody>
      </p:sp>
      <p:sp>
        <p:nvSpPr>
          <p:cNvPr name="TextBox 13" id="13"/>
          <p:cNvSpPr txBox="true"/>
          <p:nvPr/>
        </p:nvSpPr>
        <p:spPr>
          <a:xfrm rot="0">
            <a:off x="577082" y="1988310"/>
            <a:ext cx="8288565" cy="750901"/>
          </a:xfrm>
          <a:prstGeom prst="rect">
            <a:avLst/>
          </a:prstGeom>
        </p:spPr>
        <p:txBody>
          <a:bodyPr anchor="t" rtlCol="false" tIns="0" lIns="0" bIns="0" rIns="0">
            <a:spAutoFit/>
          </a:bodyPr>
          <a:lstStyle/>
          <a:p>
            <a:pPr>
              <a:lnSpc>
                <a:spcPts val="5853"/>
              </a:lnSpc>
            </a:pPr>
            <a:r>
              <a:rPr lang="en-US" sz="5180">
                <a:solidFill>
                  <a:srgbClr val="000000"/>
                </a:solidFill>
                <a:latin typeface="Lato"/>
              </a:rPr>
              <a:t>Social Engineering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DAFf26kCjGo</dc:identifier>
  <dcterms:modified xsi:type="dcterms:W3CDTF">2011-08-01T06:04:30Z</dcterms:modified>
  <cp:revision>1</cp:revision>
  <dc:title>III Personnel Training Presentation - Week 3</dc:title>
</cp:coreProperties>
</file>

<file path=docProps/thumbnail.jpeg>
</file>